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ink/ink1.xml" ContentType="application/inkml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0.xml" ContentType="application/vnd.openxmlformats-officedocument.presentationml.tags+xml"/>
  <Override PartName="/ppt/notesSlides/notesSlide16.xml" ContentType="application/vnd.openxmlformats-officedocument.presentationml.notesSlide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ppt/tags/tag22.xml" ContentType="application/vnd.openxmlformats-officedocument.presentationml.tags+xml"/>
  <Override PartName="/ppt/notesSlides/notesSlide18.xml" ContentType="application/vnd.openxmlformats-officedocument.presentationml.notesSlide+xml"/>
  <Override PartName="/ppt/tags/tag23.xml" ContentType="application/vnd.openxmlformats-officedocument.presentationml.tags+xml"/>
  <Override PartName="/ppt/notesSlides/notesSlide19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tags/tag30.xml" ContentType="application/vnd.openxmlformats-officedocument.presentationml.tags+xml"/>
  <Override PartName="/ppt/notesSlides/notesSlide26.xml" ContentType="application/vnd.openxmlformats-officedocument.presentationml.notesSlide+xml"/>
  <Override PartName="/ppt/tags/tag31.xml" ContentType="application/vnd.openxmlformats-officedocument.presentationml.tags+xml"/>
  <Override PartName="/ppt/notesSlides/notesSlide27.xml" ContentType="application/vnd.openxmlformats-officedocument.presentationml.notesSlide+xml"/>
  <Override PartName="/ppt/tags/tag32.xml" ContentType="application/vnd.openxmlformats-officedocument.presentationml.tags+xml"/>
  <Override PartName="/ppt/notesSlides/notesSlide28.xml" ContentType="application/vnd.openxmlformats-officedocument.presentationml.notesSlide+xml"/>
  <Override PartName="/ppt/tags/tag33.xml" ContentType="application/vnd.openxmlformats-officedocument.presentationml.tags+xml"/>
  <Override PartName="/ppt/notesSlides/notesSlide29.xml" ContentType="application/vnd.openxmlformats-officedocument.presentationml.notesSlide+xml"/>
  <Override PartName="/ppt/tags/tag34.xml" ContentType="application/vnd.openxmlformats-officedocument.presentationml.tags+xml"/>
  <Override PartName="/ppt/notesSlides/notesSlide30.xml" ContentType="application/vnd.openxmlformats-officedocument.presentationml.notesSlide+xml"/>
  <Override PartName="/ppt/tags/tag35.xml" ContentType="application/vnd.openxmlformats-officedocument.presentationml.tags+xml"/>
  <Override PartName="/ppt/notesSlides/notesSlide31.xml" ContentType="application/vnd.openxmlformats-officedocument.presentationml.notesSlide+xml"/>
  <Override PartName="/ppt/tags/tag36.xml" ContentType="application/vnd.openxmlformats-officedocument.presentationml.tags+xml"/>
  <Override PartName="/ppt/notesSlides/notesSlide32.xml" ContentType="application/vnd.openxmlformats-officedocument.presentationml.notesSlide+xml"/>
  <Override PartName="/ppt/tags/tag37.xml" ContentType="application/vnd.openxmlformats-officedocument.presentationml.tags+xml"/>
  <Override PartName="/ppt/notesSlides/notesSlide33.xml" ContentType="application/vnd.openxmlformats-officedocument.presentationml.notesSlide+xml"/>
  <Override PartName="/ppt/tags/tag38.xml" ContentType="application/vnd.openxmlformats-officedocument.presentationml.tags+xml"/>
  <Override PartName="/ppt/notesSlides/notesSlide34.xml" ContentType="application/vnd.openxmlformats-officedocument.presentationml.notesSlide+xml"/>
  <Override PartName="/ppt/tags/tag39.xml" ContentType="application/vnd.openxmlformats-officedocument.presentationml.tags+xml"/>
  <Override PartName="/ppt/notesSlides/notesSlide35.xml" ContentType="application/vnd.openxmlformats-officedocument.presentationml.notesSlide+xml"/>
  <Override PartName="/ppt/tags/tag40.xml" ContentType="application/vnd.openxmlformats-officedocument.presentationml.tags+xml"/>
  <Override PartName="/ppt/notesSlides/notesSlide36.xml" ContentType="application/vnd.openxmlformats-officedocument.presentationml.notesSlide+xml"/>
  <Override PartName="/ppt/tags/tag41.xml" ContentType="application/vnd.openxmlformats-officedocument.presentationml.tags+xml"/>
  <Override PartName="/ppt/notesSlides/notesSlide37.xml" ContentType="application/vnd.openxmlformats-officedocument.presentationml.notesSlide+xml"/>
  <Override PartName="/ppt/tags/tag42.xml" ContentType="application/vnd.openxmlformats-officedocument.presentationml.tags+xml"/>
  <Override PartName="/ppt/notesSlides/notesSlide38.xml" ContentType="application/vnd.openxmlformats-officedocument.presentationml.notesSlide+xml"/>
  <Override PartName="/ppt/tags/tag43.xml" ContentType="application/vnd.openxmlformats-officedocument.presentationml.tags+xml"/>
  <Override PartName="/ppt/notesSlides/notesSlide39.xml" ContentType="application/vnd.openxmlformats-officedocument.presentationml.notesSlide+xml"/>
  <Override PartName="/ppt/tags/tag44.xml" ContentType="application/vnd.openxmlformats-officedocument.presentationml.tags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368" r:id="rId2"/>
    <p:sldId id="256" r:id="rId3"/>
    <p:sldId id="369" r:id="rId4"/>
    <p:sldId id="371" r:id="rId5"/>
    <p:sldId id="372" r:id="rId6"/>
    <p:sldId id="373" r:id="rId7"/>
    <p:sldId id="375" r:id="rId8"/>
    <p:sldId id="374" r:id="rId9"/>
    <p:sldId id="377" r:id="rId10"/>
    <p:sldId id="378" r:id="rId11"/>
    <p:sldId id="376" r:id="rId12"/>
    <p:sldId id="379" r:id="rId13"/>
    <p:sldId id="380" r:id="rId14"/>
    <p:sldId id="381" r:id="rId15"/>
    <p:sldId id="383" r:id="rId16"/>
    <p:sldId id="382" r:id="rId17"/>
    <p:sldId id="384" r:id="rId18"/>
    <p:sldId id="370" r:id="rId19"/>
    <p:sldId id="385" r:id="rId20"/>
    <p:sldId id="386" r:id="rId21"/>
    <p:sldId id="387" r:id="rId22"/>
    <p:sldId id="388" r:id="rId23"/>
    <p:sldId id="389" r:id="rId24"/>
    <p:sldId id="390" r:id="rId25"/>
    <p:sldId id="391" r:id="rId26"/>
    <p:sldId id="392" r:id="rId27"/>
    <p:sldId id="393" r:id="rId28"/>
    <p:sldId id="394" r:id="rId29"/>
    <p:sldId id="395" r:id="rId30"/>
    <p:sldId id="396" r:id="rId31"/>
    <p:sldId id="397" r:id="rId32"/>
    <p:sldId id="398" r:id="rId33"/>
    <p:sldId id="399" r:id="rId34"/>
    <p:sldId id="400" r:id="rId35"/>
    <p:sldId id="401" r:id="rId36"/>
    <p:sldId id="402" r:id="rId37"/>
    <p:sldId id="403" r:id="rId38"/>
    <p:sldId id="404" r:id="rId39"/>
    <p:sldId id="405" r:id="rId40"/>
    <p:sldId id="406" r:id="rId41"/>
    <p:sldId id="296" r:id="rId42"/>
    <p:sldId id="410" r:id="rId43"/>
  </p:sldIdLst>
  <p:sldSz cx="9144000" cy="6858000" type="screen4x3"/>
  <p:notesSz cx="7315200" cy="9601200"/>
  <p:custDataLst>
    <p:tags r:id="rId4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1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49234" autoAdjust="0"/>
  </p:normalViewPr>
  <p:slideViewPr>
    <p:cSldViewPr snapToGrid="0">
      <p:cViewPr varScale="1">
        <p:scale>
          <a:sx n="56" d="100"/>
          <a:sy n="56" d="100"/>
        </p:scale>
        <p:origin x="32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D848B680-AAAF-46F3-9FE7-3C9E8BDF3201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1A3AB927-B1F9-4F67-BE0A-758065043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94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3-08-27T13:58:35.8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18331 16770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32" tIns="48317" rIns="96632" bIns="4831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32" tIns="48317" rIns="96632" bIns="48317" rtlCol="0"/>
          <a:lstStyle>
            <a:lvl1pPr algn="r">
              <a:defRPr sz="1300"/>
            </a:lvl1pPr>
          </a:lstStyle>
          <a:p>
            <a:fld id="{1B1760C8-ADB8-4181-8C4A-F2B15A647A4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2" tIns="48317" rIns="96632" bIns="483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9"/>
            <a:ext cx="5852160" cy="3780473"/>
          </a:xfrm>
          <a:prstGeom prst="rect">
            <a:avLst/>
          </a:prstGeom>
        </p:spPr>
        <p:txBody>
          <a:bodyPr vert="horz" lIns="96632" tIns="48317" rIns="96632" bIns="48317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32" tIns="48317" rIns="96632" bIns="4831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32" tIns="48317" rIns="96632" bIns="48317" rtlCol="0" anchor="b"/>
          <a:lstStyle>
            <a:lvl1pPr algn="r">
              <a:defRPr sz="1300"/>
            </a:lvl1pPr>
          </a:lstStyle>
          <a:p>
            <a:fld id="{AB4B540D-885B-4CA0-B6EC-0107C2142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23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540D-885B-4CA0-B6EC-0107C21426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15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B92073-0CA0-45F1-BA46-3658D12667D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86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540D-885B-4CA0-B6EC-0107C21426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2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B92073-0CA0-45F1-BA46-3658D12667D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91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540D-885B-4CA0-B6EC-0107C21426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53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B92073-0CA0-45F1-BA46-3658D12667D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90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540D-885B-4CA0-B6EC-0107C21426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98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540D-885B-4CA0-B6EC-0107C21426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36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540D-885B-4CA0-B6EC-0107C21426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705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540D-885B-4CA0-B6EC-0107C21426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405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B92073-0CA0-45F1-BA46-3658D12667D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03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540D-885B-4CA0-B6EC-0107C21426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06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540D-885B-4CA0-B6EC-0107C214262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872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B92073-0CA0-45F1-BA46-3658D12667D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215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540D-885B-4CA0-B6EC-0107C214262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658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B92073-0CA0-45F1-BA46-3658D12667D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551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540D-885B-4CA0-B6EC-0107C214262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491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B92073-0CA0-45F1-BA46-3658D12667D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420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540D-885B-4CA0-B6EC-0107C214262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56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B92073-0CA0-45F1-BA46-3658D12667D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815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540D-885B-4CA0-B6EC-0107C214262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90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B92073-0CA0-45F1-BA46-3658D12667D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1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B92073-0CA0-45F1-BA46-3658D12667D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836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540D-885B-4CA0-B6EC-0107C214262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784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B92073-0CA0-45F1-BA46-3658D12667D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662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540D-885B-4CA0-B6EC-0107C214262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136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</a:t>
            </a:r>
            <a:r>
              <a:rPr lang="en-US" baseline="0" dirty="0" smtClean="0"/>
              <a:t> violation report requiring a warrant for retaking (more than 60%)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B92073-0CA0-45F1-BA46-3658D12667D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742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540D-885B-4CA0-B6EC-0107C214262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063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B92073-0CA0-45F1-BA46-3658D12667D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183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540D-885B-4CA0-B6EC-0107C214262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096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540D-885B-4CA0-B6EC-0107C214262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648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is intended to lead into supervision in RS session scheduled for after lunch.  It will further look at GPS, Marijuana, Dual supervision,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540D-885B-4CA0-B6EC-0107C214262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887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9398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822000" indent="-316156" defTabSz="999398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264614" indent="-252922" defTabSz="999398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770462" indent="-252922" defTabSz="999398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276310" indent="-252922" defTabSz="999398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782154" indent="-252922" algn="ctr" defTabSz="9993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288001" indent="-252922" algn="ctr" defTabSz="9993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793848" indent="-252922" algn="ctr" defTabSz="9993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4299693" indent="-252922" algn="ctr" defTabSz="9993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9C8069AD-F573-4543-95D7-349516E65922}" type="slidenum">
              <a:rPr lang="en-US" smtClean="0">
                <a:latin typeface="Arial" charset="0"/>
              </a:rPr>
              <a:pPr eaLnBrk="1" hangingPunct="1"/>
              <a:t>41</a:t>
            </a:fld>
            <a:endParaRPr lang="en-US">
              <a:latin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2713" y="757238"/>
            <a:ext cx="5038725" cy="3779837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0288" y="4789289"/>
            <a:ext cx="6242304" cy="45345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A45EBD7-4D25-45DA-9854-AB62011E8B29}" type="datetime1">
              <a:rPr lang="en-US" smtClean="0"/>
              <a:t>11/13/2019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72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540D-885B-4CA0-B6EC-0107C21426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359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B540D-885B-4CA0-B6EC-0107C214262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138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B92073-0CA0-45F1-BA46-3658D12667D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64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Available for download from rules committee page on </a:t>
            </a:r>
            <a:r>
              <a:rPr lang="en-US" dirty="0" err="1" smtClean="0"/>
              <a:t>icaos</a:t>
            </a:r>
            <a:r>
              <a:rPr lang="en-US" dirty="0" smtClean="0"/>
              <a:t> website.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B92073-0CA0-45F1-BA46-3658D12667D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52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Note,</a:t>
            </a:r>
            <a:r>
              <a:rPr lang="en-US" baseline="0" dirty="0" smtClean="0"/>
              <a:t> the sex offender will go last to include info related to </a:t>
            </a:r>
            <a:r>
              <a:rPr lang="en-US" baseline="0" dirty="0" err="1" smtClean="0"/>
              <a:t>Pakingham</a:t>
            </a:r>
            <a:r>
              <a:rPr lang="en-US" baseline="0" dirty="0" smtClean="0"/>
              <a:t> decision.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B92073-0CA0-45F1-BA46-3658D12667D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59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B92073-0CA0-45F1-BA46-3658D12667D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86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B92073-0CA0-45F1-BA46-3658D12667D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6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A7DE-CBCF-4E5A-9013-91EA6DE6E5D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B4560-3CA7-4D1F-89FC-9C7793855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A7DE-CBCF-4E5A-9013-91EA6DE6E5D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B4560-3CA7-4D1F-89FC-9C7793855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07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A7DE-CBCF-4E5A-9013-91EA6DE6E5D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B4560-3CA7-4D1F-89FC-9C7793855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85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6764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40147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CB0D6-7834-41FA-B484-0FE6AA12C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8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A7DE-CBCF-4E5A-9013-91EA6DE6E5D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B4560-3CA7-4D1F-89FC-9C7793855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28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A7DE-CBCF-4E5A-9013-91EA6DE6E5D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B4560-3CA7-4D1F-89FC-9C7793855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25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277123"/>
            <a:ext cx="3886200" cy="38998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388" y="2277121"/>
            <a:ext cx="3898962" cy="3899842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A7DE-CBCF-4E5A-9013-91EA6DE6E5D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B4560-3CA7-4D1F-89FC-9C7793855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09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055" y="1500326"/>
            <a:ext cx="7470641" cy="9161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804" y="2416437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804" y="3240351"/>
            <a:ext cx="3868340" cy="294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60" y="2416437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3240349"/>
            <a:ext cx="3887391" cy="2949314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A7DE-CBCF-4E5A-9013-91EA6DE6E5D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B4560-3CA7-4D1F-89FC-9C7793855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6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A7DE-CBCF-4E5A-9013-91EA6DE6E5D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B4560-3CA7-4D1F-89FC-9C7793855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51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A7DE-CBCF-4E5A-9013-91EA6DE6E5D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B4560-3CA7-4D1F-89FC-9C7793855EAA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299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A7DE-CBCF-4E5A-9013-91EA6DE6E5D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B4560-3CA7-4D1F-89FC-9C7793855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16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A7DE-CBCF-4E5A-9013-91EA6DE6E5D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B4560-3CA7-4D1F-89FC-9C7793855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6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19344" y="1478132"/>
            <a:ext cx="6896006" cy="693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379" y="2228295"/>
            <a:ext cx="7671971" cy="394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1A7DE-CBCF-4E5A-9013-91EA6DE6E5D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B4560-3CA7-4D1F-89FC-9C7793855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hyperlink" Target="https://www.interstatecompact.org/sites/default/files/pdf/meetings/rules/ICAOS-Rule-Proposal-Guide.pdf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4.png"/><Relationship Id="rId5" Type="http://schemas.openxmlformats.org/officeDocument/2006/relationships/image" Target="../media/image4.emf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AO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90600"/>
            <a:ext cx="5257800" cy="513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025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425" y="2537014"/>
            <a:ext cx="8709211" cy="4525963"/>
          </a:xfrm>
        </p:spPr>
        <p:txBody>
          <a:bodyPr/>
          <a:lstStyle/>
          <a:p>
            <a:r>
              <a:rPr lang="en-US" dirty="0"/>
              <a:t>Expands ex-officio organizations to include NCJA</a:t>
            </a:r>
          </a:p>
          <a:p>
            <a:endParaRPr lang="en-US" dirty="0" smtClean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1156447" y="1394012"/>
            <a:ext cx="8229600" cy="1143000"/>
          </a:xfrm>
        </p:spPr>
        <p:txBody>
          <a:bodyPr/>
          <a:lstStyle/>
          <a:p>
            <a:pPr lvl="0"/>
            <a:r>
              <a:rPr lang="en-US" dirty="0"/>
              <a:t>BylawArt2Sec2 (Executive Committee)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951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01106">
            <a:off x="1434542" y="334307"/>
            <a:ext cx="6131483" cy="5177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" y="6307017"/>
            <a:ext cx="8390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Rules 1.101  ‘Abscond’ &amp; 4.109 (Midwest Region)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24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682" y="1990167"/>
            <a:ext cx="4002742" cy="4279013"/>
          </a:xfrm>
        </p:spPr>
        <p:txBody>
          <a:bodyPr/>
          <a:lstStyle/>
          <a:p>
            <a:r>
              <a:rPr lang="en-US" dirty="0"/>
              <a:t>Better defines term ‘reason to believe’</a:t>
            </a:r>
          </a:p>
          <a:p>
            <a:r>
              <a:rPr lang="en-US" dirty="0" smtClean="0"/>
              <a:t>Ensures adequate documentation is reported to the sending state</a:t>
            </a:r>
          </a:p>
          <a:p>
            <a:r>
              <a:rPr lang="en-US" dirty="0" smtClean="0"/>
              <a:t>Identifies individuals noted in original transfer request that should be contacted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90166"/>
            <a:ext cx="4343400" cy="1594877"/>
          </a:xfrm>
          <a:ln w="9525" cmpd="dbl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IMPACT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ICOTS: 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YES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$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2,850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Rule/Opinion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:  None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85042"/>
            <a:ext cx="4343400" cy="1143000"/>
          </a:xfrm>
          <a:ln>
            <a:solidFill>
              <a:schemeClr val="tx2">
                <a:alpha val="88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Rule Committee Action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Recommends to Adopt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6307017"/>
            <a:ext cx="8390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Rules 1.101  ‘Abscond’ &amp; 4.109 (Midwest Region)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336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6307017"/>
            <a:ext cx="8390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Victim Rules Package Proposal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40960">
            <a:off x="330430" y="759849"/>
            <a:ext cx="4623668" cy="39129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81683">
            <a:off x="4471793" y="2439687"/>
            <a:ext cx="4345378" cy="36377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275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682" y="1990167"/>
            <a:ext cx="4002742" cy="42790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Discussion included:</a:t>
            </a:r>
          </a:p>
          <a:p>
            <a:pPr marL="514350" indent="-514350">
              <a:buAutoNum type="arabicParenR"/>
            </a:pPr>
            <a:r>
              <a:rPr lang="en-US" dirty="0" smtClean="0"/>
              <a:t>The </a:t>
            </a:r>
            <a:r>
              <a:rPr lang="en-US" dirty="0"/>
              <a:t>2018 ABM decision to discontinue the use of IVINS 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The </a:t>
            </a:r>
            <a:r>
              <a:rPr lang="en-US" dirty="0"/>
              <a:t>2018 IVINS Survey </a:t>
            </a:r>
            <a:r>
              <a:rPr lang="en-US" dirty="0" smtClean="0"/>
              <a:t>Results</a:t>
            </a:r>
          </a:p>
          <a:p>
            <a:pPr marL="514350" indent="-514350">
              <a:buAutoNum type="arabicParenR"/>
            </a:pPr>
            <a:r>
              <a:rPr lang="en-US" dirty="0" smtClean="0"/>
              <a:t>How </a:t>
            </a:r>
            <a:r>
              <a:rPr lang="en-US" dirty="0"/>
              <a:t>the current rules fit in with the purpose of the Compact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4842"/>
            <a:ext cx="4313830" cy="1600200"/>
          </a:xfrm>
          <a:ln w="9525" cmpd="dbl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IMPACT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ICOTS: 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TBD by Commission Vote $18,015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Rule/Opinion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:  None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85042"/>
            <a:ext cx="4313830" cy="2684136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Rule Committee Action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Recommends to Adopt </a:t>
            </a:r>
          </a:p>
          <a:p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</a:rPr>
              <a:t>3 Separate Votes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Other Rules in Package (1.101, 3.108, 3.108-1, 4.111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New Rule 3.110 Travel Permits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ICOTS impact to remove ‘Victim Sensitive’ indicator</a:t>
            </a:r>
          </a:p>
          <a:p>
            <a:pPr lvl="1"/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6307017"/>
            <a:ext cx="8390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Victim Rules Package Proposal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769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Rules 1.101, 3.108, 3.108-1 &amp;4.111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Strike definitions </a:t>
            </a:r>
            <a:r>
              <a:rPr lang="en-US" dirty="0"/>
              <a:t>of </a:t>
            </a:r>
            <a:r>
              <a:rPr lang="en-US" dirty="0" smtClean="0"/>
              <a:t>“Victim </a:t>
            </a:r>
            <a:r>
              <a:rPr lang="en-US" dirty="0"/>
              <a:t>sensitive” and “Temporary travel permit</a:t>
            </a:r>
            <a:r>
              <a:rPr lang="en-US" dirty="0" smtClean="0"/>
              <a:t>” as revised rules no longer use definitions</a:t>
            </a:r>
          </a:p>
          <a:p>
            <a:r>
              <a:rPr lang="en-US" dirty="0" smtClean="0"/>
              <a:t>3.108 &amp; 3.108-1 (Switch rule numbers) </a:t>
            </a:r>
          </a:p>
          <a:p>
            <a:r>
              <a:rPr lang="en-US" dirty="0"/>
              <a:t>Simplify and clean up antiquated language such as use of the word ‘telefax’</a:t>
            </a:r>
            <a:endParaRPr lang="en-US" b="1" i="1" u="sng" dirty="0"/>
          </a:p>
          <a:p>
            <a:r>
              <a:rPr lang="en-US" dirty="0" smtClean="0"/>
              <a:t>3.108-1 </a:t>
            </a:r>
            <a:r>
              <a:rPr lang="en-US" dirty="0"/>
              <a:t>new title </a:t>
            </a:r>
            <a:r>
              <a:rPr lang="en-US" b="1" i="1" dirty="0"/>
              <a:t>Victim notification </a:t>
            </a:r>
            <a:r>
              <a:rPr lang="en-US" b="1" i="1" u="sng" dirty="0"/>
              <a:t>and requests for offender </a:t>
            </a:r>
            <a:r>
              <a:rPr lang="en-US" b="1" i="1" u="sng" dirty="0" smtClean="0"/>
              <a:t>information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6307017"/>
            <a:ext cx="8390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Victim Rules Package Proposal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940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Rules 1.101, 3.108, 3.108-1 &amp;4.111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Notifications </a:t>
            </a:r>
            <a:r>
              <a:rPr lang="en-US" dirty="0"/>
              <a:t>to the sending states </a:t>
            </a:r>
            <a:r>
              <a:rPr lang="en-US" dirty="0" smtClean="0"/>
              <a:t>outlined in 3.108 (b</a:t>
            </a:r>
            <a:r>
              <a:rPr lang="en-US" dirty="0"/>
              <a:t>) are not necessary since they </a:t>
            </a:r>
            <a:r>
              <a:rPr lang="en-US" dirty="0" smtClean="0"/>
              <a:t>are already provided in </a:t>
            </a:r>
            <a:r>
              <a:rPr lang="en-US" u="sng" dirty="0" smtClean="0"/>
              <a:t>ALL cases </a:t>
            </a:r>
            <a:r>
              <a:rPr lang="en-US" dirty="0" smtClean="0"/>
              <a:t>under separate existing rules (</a:t>
            </a:r>
            <a:r>
              <a:rPr lang="en-US" i="1" dirty="0" smtClean="0"/>
              <a:t>with the exception of travel permits-to be addressed w/New Rule 3.110)</a:t>
            </a:r>
          </a:p>
          <a:p>
            <a:r>
              <a:rPr lang="en-US" dirty="0" smtClean="0"/>
              <a:t>Clarification to the Commission that the </a:t>
            </a:r>
            <a:r>
              <a:rPr lang="en-US" u="sng" dirty="0" smtClean="0"/>
              <a:t>sending state</a:t>
            </a:r>
            <a:r>
              <a:rPr lang="en-US" dirty="0" smtClean="0"/>
              <a:t> is responsible for notifying victims, 4.111 (e) is no longer necessary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6307017"/>
            <a:ext cx="8390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Victim Rules Package Proposal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497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ICOTS Impact for Victim Rules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$18,015 to remove ‘victim sensitive’ indicator in ICOTS</a:t>
            </a:r>
          </a:p>
          <a:p>
            <a:r>
              <a:rPr lang="en-US" dirty="0" smtClean="0"/>
              <a:t>Comments indicate support for rule changes w/ reservations about taking the indicator out</a:t>
            </a:r>
          </a:p>
          <a:p>
            <a:pPr lvl="1"/>
            <a:r>
              <a:rPr lang="en-US" i="1" dirty="0" smtClean="0"/>
              <a:t>Most states DO NOT utilize the ‘victim sensitive’ indicator consistently as currently defined</a:t>
            </a:r>
          </a:p>
          <a:p>
            <a:pPr lvl="1"/>
            <a:r>
              <a:rPr lang="en-US" i="1" dirty="0" smtClean="0"/>
              <a:t>A few states note they find benefit using the indicator internally</a:t>
            </a:r>
          </a:p>
          <a:p>
            <a:pPr lvl="1"/>
            <a:r>
              <a:rPr lang="en-US" i="1" dirty="0" smtClean="0"/>
              <a:t>Other ICOTS management features exist w/o a governing rule associated</a:t>
            </a:r>
          </a:p>
          <a:p>
            <a:pPr lvl="1"/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6307017"/>
            <a:ext cx="8390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Victim Rules Package Proposal </a:t>
            </a:r>
          </a:p>
        </p:txBody>
      </p:sp>
      <p:sp>
        <p:nvSpPr>
          <p:cNvPr id="5" name="Explosion 1 4"/>
          <p:cNvSpPr/>
          <p:nvPr/>
        </p:nvSpPr>
        <p:spPr bwMode="auto">
          <a:xfrm rot="500610">
            <a:off x="6314279" y="432040"/>
            <a:ext cx="2938345" cy="1815227"/>
          </a:xfrm>
          <a:prstGeom prst="irregularSeal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C00000"/>
                </a:solidFill>
                <a:latin typeface="Tahoma" pitchFamily="34" charset="0"/>
              </a:rPr>
              <a:t>SEPARATE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C00000"/>
                </a:solidFill>
                <a:latin typeface="Tahoma" pitchFamily="34" charset="0"/>
              </a:rPr>
              <a:t> VOTE!!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869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11766" y="1948092"/>
            <a:ext cx="6896006" cy="693722"/>
          </a:xfrm>
        </p:spPr>
        <p:txBody>
          <a:bodyPr/>
          <a:lstStyle/>
          <a:p>
            <a:r>
              <a:rPr lang="en-US" b="1" i="1" dirty="0"/>
              <a:t>New </a:t>
            </a:r>
            <a:r>
              <a:rPr lang="en-US" b="1" u="sng" dirty="0"/>
              <a:t>Rule 3.110 Travel Permits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6307017"/>
            <a:ext cx="8390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Victim Rules Package Proposal </a:t>
            </a:r>
          </a:p>
        </p:txBody>
      </p:sp>
      <p:sp>
        <p:nvSpPr>
          <p:cNvPr id="12" name="Explosion 1 11"/>
          <p:cNvSpPr/>
          <p:nvPr/>
        </p:nvSpPr>
        <p:spPr bwMode="auto">
          <a:xfrm rot="191721">
            <a:off x="5709113" y="371172"/>
            <a:ext cx="2938345" cy="1815227"/>
          </a:xfrm>
          <a:prstGeom prst="irregularSeal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C00000"/>
                </a:solidFill>
                <a:latin typeface="Tahoma" pitchFamily="34" charset="0"/>
              </a:rPr>
              <a:t>SEPARATE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C00000"/>
                </a:solidFill>
                <a:latin typeface="Tahoma" pitchFamily="34" charset="0"/>
              </a:rPr>
              <a:t> VOTE!!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47" y="3037957"/>
            <a:ext cx="8039869" cy="25225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445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11766" y="1948092"/>
            <a:ext cx="6896006" cy="693722"/>
          </a:xfrm>
        </p:spPr>
        <p:txBody>
          <a:bodyPr/>
          <a:lstStyle/>
          <a:p>
            <a:r>
              <a:rPr lang="en-US" b="1" i="1" dirty="0"/>
              <a:t>New </a:t>
            </a:r>
            <a:r>
              <a:rPr lang="en-US" b="1" u="sng" dirty="0"/>
              <a:t>Rule 3.110 Travel Permits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6307017"/>
            <a:ext cx="8390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Victim Rules Package Proposal </a:t>
            </a:r>
          </a:p>
        </p:txBody>
      </p:sp>
      <p:sp>
        <p:nvSpPr>
          <p:cNvPr id="12" name="Explosion 1 11"/>
          <p:cNvSpPr/>
          <p:nvPr/>
        </p:nvSpPr>
        <p:spPr bwMode="auto">
          <a:xfrm rot="191721">
            <a:off x="5709113" y="371172"/>
            <a:ext cx="2938345" cy="1815227"/>
          </a:xfrm>
          <a:prstGeom prst="irregularSeal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C00000"/>
                </a:solidFill>
                <a:latin typeface="Tahoma" pitchFamily="34" charset="0"/>
              </a:rPr>
              <a:t>SEPARATE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C00000"/>
                </a:solidFill>
                <a:latin typeface="Tahoma" pitchFamily="34" charset="0"/>
              </a:rPr>
              <a:t> VOTE!!</a:t>
            </a:r>
          </a:p>
        </p:txBody>
      </p:sp>
      <p:sp>
        <p:nvSpPr>
          <p:cNvPr id="2" name="Rectangle 1"/>
          <p:cNvSpPr/>
          <p:nvPr/>
        </p:nvSpPr>
        <p:spPr>
          <a:xfrm>
            <a:off x="663388" y="3135586"/>
            <a:ext cx="77443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Addresses removal of 3.108 (b)(1)(E) in current rules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Better equips sending state w/ victim notification when offender is traveling back to a sending state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Notification is not required for known travel for employment or medical appointments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116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8925"/>
            <a:ext cx="7772400" cy="2387600"/>
          </a:xfrm>
        </p:spPr>
        <p:txBody>
          <a:bodyPr/>
          <a:lstStyle/>
          <a:p>
            <a:r>
              <a:rPr lang="en-US" b="1" dirty="0" smtClean="0"/>
              <a:t>2019 Rule Amendment Proposals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745038"/>
            <a:ext cx="6858000" cy="16557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Presented by ICAOS Rules Committee Members:</a:t>
            </a:r>
          </a:p>
          <a:p>
            <a:r>
              <a:rPr lang="en-US" dirty="0" smtClean="0"/>
              <a:t>Doug Clark (Chair, SD) </a:t>
            </a:r>
            <a:r>
              <a:rPr lang="en-US" dirty="0" err="1" smtClean="0"/>
              <a:t>Dori</a:t>
            </a:r>
            <a:r>
              <a:rPr lang="en-US" dirty="0" smtClean="0"/>
              <a:t> Littler (Vice-chair, AZ) Joselyn </a:t>
            </a:r>
            <a:r>
              <a:rPr lang="en-US" dirty="0" err="1"/>
              <a:t>López</a:t>
            </a:r>
            <a:r>
              <a:rPr lang="en-US" dirty="0"/>
              <a:t> </a:t>
            </a:r>
            <a:r>
              <a:rPr lang="en-US" dirty="0" smtClean="0"/>
              <a:t>(WI)  Margaret Thompson (PA)</a:t>
            </a:r>
          </a:p>
          <a:p>
            <a:r>
              <a:rPr lang="en-US" dirty="0" smtClean="0"/>
              <a:t> &amp; Tracy </a:t>
            </a:r>
            <a:r>
              <a:rPr lang="en-US" dirty="0" err="1"/>
              <a:t>Hudrlik</a:t>
            </a:r>
            <a:r>
              <a:rPr lang="en-US" dirty="0"/>
              <a:t> </a:t>
            </a:r>
            <a:r>
              <a:rPr lang="en-US" dirty="0" smtClean="0"/>
              <a:t>(MN)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715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6307017"/>
            <a:ext cx="8390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Rule 3.101-1 (a) (1) &amp; (2) (West Region)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20457">
            <a:off x="1703592" y="734629"/>
            <a:ext cx="6209919" cy="49679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282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682" y="1990167"/>
            <a:ext cx="4002742" cy="4279013"/>
          </a:xfrm>
        </p:spPr>
        <p:txBody>
          <a:bodyPr/>
          <a:lstStyle/>
          <a:p>
            <a:r>
              <a:rPr lang="en-US" dirty="0"/>
              <a:t>Replace ‘deployed’ with ‘</a:t>
            </a:r>
            <a:r>
              <a:rPr lang="en-US"/>
              <a:t>under orders’</a:t>
            </a:r>
            <a:endParaRPr lang="en-US" dirty="0"/>
          </a:p>
          <a:p>
            <a:r>
              <a:rPr lang="en-US" dirty="0" smtClean="0"/>
              <a:t>Consist with terms used by the military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4842"/>
            <a:ext cx="4313830" cy="1600200"/>
          </a:xfrm>
          <a:ln w="9525" cmpd="dbl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IMPACT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ICOTS: 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No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Rule/Opinion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:  None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85042"/>
            <a:ext cx="4343400" cy="1143000"/>
          </a:xfr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Rule Committee Action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Recommends to Adopt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6307017"/>
            <a:ext cx="8390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Rule 3.101-1 (a) (1) &amp; (2) (West Region)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600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6307017"/>
            <a:ext cx="8390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Rule 3.101-1 (e) (West Region)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87819">
            <a:off x="923214" y="1868252"/>
            <a:ext cx="7481159" cy="29843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818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682" y="1990167"/>
            <a:ext cx="4002742" cy="4279013"/>
          </a:xfrm>
        </p:spPr>
        <p:txBody>
          <a:bodyPr/>
          <a:lstStyle/>
          <a:p>
            <a:r>
              <a:rPr lang="en-US" dirty="0" smtClean="0"/>
              <a:t>Ensures the rule applies to those ‘acceptance’ in addition to being ‘referred’ for treatment</a:t>
            </a:r>
          </a:p>
          <a:p>
            <a:r>
              <a:rPr lang="en-US" dirty="0" smtClean="0"/>
              <a:t>Streamlines </a:t>
            </a:r>
            <a:r>
              <a:rPr lang="en-US" dirty="0"/>
              <a:t>the referral and acceptance process for VA treatment 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4842"/>
            <a:ext cx="4313830" cy="1600200"/>
          </a:xfrm>
          <a:ln w="9525" cmpd="dbl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IMPACT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ICOTS: 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No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Rule/Opinion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:  None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85042"/>
            <a:ext cx="4343400" cy="1143000"/>
          </a:xfr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Rule Committee Action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Recommends to Adopt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6307017"/>
            <a:ext cx="8390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Rule 3.101-1 (e) (West Region)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386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6307017"/>
            <a:ext cx="8390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Rule 3.103 (West Region)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44321">
            <a:off x="1730227" y="635067"/>
            <a:ext cx="5967402" cy="54577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249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682" y="1990167"/>
            <a:ext cx="4156948" cy="4482353"/>
          </a:xfrm>
        </p:spPr>
        <p:txBody>
          <a:bodyPr>
            <a:normAutofit/>
          </a:bodyPr>
          <a:lstStyle/>
          <a:p>
            <a:r>
              <a:rPr lang="en-US" dirty="0" smtClean="0"/>
              <a:t>Requires that a </a:t>
            </a:r>
            <a:r>
              <a:rPr lang="en-US" u="sng" dirty="0" smtClean="0"/>
              <a:t>revocation </a:t>
            </a:r>
            <a:r>
              <a:rPr lang="en-US" u="sng" dirty="0"/>
              <a:t>proceeding</a:t>
            </a:r>
            <a:r>
              <a:rPr lang="en-US" dirty="0"/>
              <a:t>, not just a violation </a:t>
            </a:r>
            <a:r>
              <a:rPr lang="en-US" dirty="0" smtClean="0"/>
              <a:t>disposition, </a:t>
            </a:r>
            <a:r>
              <a:rPr lang="en-US" dirty="0"/>
              <a:t>must take place and must be heard by a formal authority of a court or paroling </a:t>
            </a:r>
            <a:r>
              <a:rPr lang="en-US" dirty="0" smtClean="0"/>
              <a:t>authority</a:t>
            </a:r>
          </a:p>
          <a:p>
            <a:r>
              <a:rPr lang="en-US" dirty="0"/>
              <a:t>Ensures retaking must have occurred </a:t>
            </a:r>
            <a:r>
              <a:rPr lang="en-US" dirty="0" smtClean="0"/>
              <a:t>prior to the proceeding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4842"/>
            <a:ext cx="4313830" cy="1600200"/>
          </a:xfrm>
          <a:ln w="9525" cmpd="dbl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IMPACT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ICOTS:  Yes TBD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Rule/Opinion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:  None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85042"/>
            <a:ext cx="4343400" cy="1143000"/>
          </a:xfr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Rule Committee Action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Recommends to Adopt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6307017"/>
            <a:ext cx="8390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Rule 3.103 (West Region)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466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6307017"/>
            <a:ext cx="8390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Rule 4.106 (West Region)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74" y="2208365"/>
            <a:ext cx="8237304" cy="30987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383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682" y="1990167"/>
            <a:ext cx="4156948" cy="4482353"/>
          </a:xfrm>
        </p:spPr>
        <p:txBody>
          <a:bodyPr>
            <a:normAutofit/>
          </a:bodyPr>
          <a:lstStyle/>
          <a:p>
            <a:r>
              <a:rPr lang="en-US" dirty="0" smtClean="0"/>
              <a:t>Mandates </a:t>
            </a:r>
            <a:r>
              <a:rPr lang="en-US" dirty="0"/>
              <a:t>the same </a:t>
            </a:r>
            <a:r>
              <a:rPr lang="en-US" dirty="0" smtClean="0"/>
              <a:t>documentation requirements for progress reports just as it is for violation reports requiring retaking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4842"/>
            <a:ext cx="4343400" cy="1600200"/>
          </a:xfrm>
          <a:ln w="9525" cmpd="dbl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IMPACT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ICOTS: 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Yes $4,155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Rule/Opinion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:  None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85042"/>
            <a:ext cx="4343400" cy="1143000"/>
          </a:xfr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Rule Committee Action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Recommends to Adopt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6307017"/>
            <a:ext cx="8390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Rule 4.106 (West Region)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95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6307017"/>
            <a:ext cx="8390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Rule 4.111 (Midwest Region)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98" y="2241176"/>
            <a:ext cx="8691972" cy="2355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76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682" y="1990167"/>
            <a:ext cx="4156948" cy="4482353"/>
          </a:xfrm>
        </p:spPr>
        <p:txBody>
          <a:bodyPr>
            <a:normAutofit/>
          </a:bodyPr>
          <a:lstStyle/>
          <a:p>
            <a:r>
              <a:rPr lang="en-US" dirty="0" smtClean="0"/>
              <a:t>Aligns Rule </a:t>
            </a:r>
            <a:r>
              <a:rPr lang="en-US" dirty="0"/>
              <a:t>4.111(a) and Rule 5.101-1 so that the language </a:t>
            </a:r>
            <a:r>
              <a:rPr lang="en-US" dirty="0" smtClean="0"/>
              <a:t>matches in regards to eligible returns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4842"/>
            <a:ext cx="4313830" cy="1600200"/>
          </a:xfrm>
          <a:ln w="9525" cmpd="dbl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IMPACT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ICOTS: 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No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Rule/Opinion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:  None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85042"/>
            <a:ext cx="4343400" cy="1143000"/>
          </a:xfr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Rule Committee Action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Recommends to Adopt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6307017"/>
            <a:ext cx="8390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Rule 4.111 (Midwest Region)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270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Committee Membership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33400" y="2171855"/>
            <a:ext cx="41910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Commissioners</a:t>
            </a:r>
          </a:p>
          <a:p>
            <a:r>
              <a:rPr lang="en-US" dirty="0"/>
              <a:t>Doug Clark, </a:t>
            </a:r>
            <a:r>
              <a:rPr lang="en-US" dirty="0" smtClean="0"/>
              <a:t>SD Chair</a:t>
            </a:r>
          </a:p>
          <a:p>
            <a:r>
              <a:rPr lang="en-US" dirty="0" smtClean="0"/>
              <a:t>Dori Littler, AZ Vice Chair</a:t>
            </a:r>
          </a:p>
          <a:p>
            <a:r>
              <a:rPr lang="en-US" dirty="0" smtClean="0"/>
              <a:t>Chris Moore, GA</a:t>
            </a:r>
          </a:p>
          <a:p>
            <a:r>
              <a:rPr lang="en-US" dirty="0" smtClean="0"/>
              <a:t>Robert Maccarone, NY</a:t>
            </a:r>
          </a:p>
          <a:p>
            <a:r>
              <a:rPr lang="en-US" dirty="0" smtClean="0"/>
              <a:t>Joe Winkler, FL</a:t>
            </a:r>
          </a:p>
          <a:p>
            <a:r>
              <a:rPr lang="en-US" dirty="0" smtClean="0"/>
              <a:t>Linda </a:t>
            </a:r>
            <a:r>
              <a:rPr lang="en-US" dirty="0" err="1" smtClean="0"/>
              <a:t>Rosenburg</a:t>
            </a:r>
            <a:r>
              <a:rPr lang="en-US" dirty="0" smtClean="0"/>
              <a:t>, PA</a:t>
            </a:r>
          </a:p>
          <a:p>
            <a:r>
              <a:rPr lang="en-US" dirty="0" smtClean="0"/>
              <a:t>Joselyn Lopez, WI</a:t>
            </a:r>
          </a:p>
          <a:p>
            <a:r>
              <a:rPr lang="en-US" dirty="0" smtClean="0"/>
              <a:t>Brody Burk, TX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724400" y="2171856"/>
            <a:ext cx="441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ExOfficio</a:t>
            </a:r>
            <a:endParaRPr lang="en-US" dirty="0" smtClean="0"/>
          </a:p>
          <a:p>
            <a:r>
              <a:rPr lang="en-US" dirty="0" smtClean="0"/>
              <a:t>Margaret Thompson, PA</a:t>
            </a:r>
          </a:p>
          <a:p>
            <a:r>
              <a:rPr lang="en-US" dirty="0" smtClean="0"/>
              <a:t>Tim Strickland, FL</a:t>
            </a:r>
          </a:p>
          <a:p>
            <a:r>
              <a:rPr lang="en-US" dirty="0"/>
              <a:t>Tracy Hudrlik, MN</a:t>
            </a:r>
          </a:p>
          <a:p>
            <a:r>
              <a:rPr lang="en-US" dirty="0" smtClean="0"/>
              <a:t>Pat Odell, WY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621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6307017"/>
            <a:ext cx="8390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Rule 5.101 (West Region)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99568">
            <a:off x="1228165" y="1261636"/>
            <a:ext cx="7189693" cy="44198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952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682" y="1990167"/>
            <a:ext cx="4156948" cy="4482353"/>
          </a:xfrm>
        </p:spPr>
        <p:txBody>
          <a:bodyPr>
            <a:normAutofit/>
          </a:bodyPr>
          <a:lstStyle/>
          <a:p>
            <a:r>
              <a:rPr lang="en-US" dirty="0" smtClean="0"/>
              <a:t>Establishes timeframes and tracking for offenders retaken by the sending state at its discretion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4842"/>
            <a:ext cx="4313830" cy="1600200"/>
          </a:xfrm>
          <a:ln w="9525" cmpd="dbl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IMPACT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ICOTS: 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No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Rule/Opinion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:  None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85042"/>
            <a:ext cx="4343400" cy="1143000"/>
          </a:xfr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Rule Committee Action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Recommends to Adopt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6307017"/>
            <a:ext cx="8390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Rule 5.101 (West Region)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404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6307017"/>
            <a:ext cx="8390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Rule 5.103 (West Region)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86490">
            <a:off x="1144856" y="892448"/>
            <a:ext cx="7404846" cy="4936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767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682" y="1990167"/>
            <a:ext cx="4156948" cy="4482353"/>
          </a:xfrm>
        </p:spPr>
        <p:txBody>
          <a:bodyPr>
            <a:normAutofit/>
          </a:bodyPr>
          <a:lstStyle/>
          <a:p>
            <a:r>
              <a:rPr lang="en-US" dirty="0" smtClean="0"/>
              <a:t>Clarifies the receiving state’s responsibility to arrest an offender subject to retaking</a:t>
            </a:r>
          </a:p>
          <a:p>
            <a:r>
              <a:rPr lang="en-US" dirty="0" smtClean="0"/>
              <a:t>When offenders are not located receiving states should be attempting to locate the offender as an absconder under Rule 4.109-2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90167"/>
            <a:ext cx="4343400" cy="2078971"/>
          </a:xfrm>
          <a:ln w="9525" cmpd="dbl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IMPACT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ICOTS:  TRAINING ONLY-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States should use ADDENDUMS to report on custody status</a:t>
            </a:r>
            <a:endParaRPr lang="en-US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Rule/Opinion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:  None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69136"/>
            <a:ext cx="4343400" cy="1143000"/>
          </a:xfr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Rule Committee Action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Recommends to Adopt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6307017"/>
            <a:ext cx="8390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Rule 5.103 (West Region)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068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6307017"/>
            <a:ext cx="8390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Rule 5.103-1 (West Region)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740" y="788894"/>
            <a:ext cx="8112986" cy="52533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365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682" y="1990167"/>
            <a:ext cx="4156948" cy="4482353"/>
          </a:xfrm>
        </p:spPr>
        <p:txBody>
          <a:bodyPr>
            <a:normAutofit/>
          </a:bodyPr>
          <a:lstStyle/>
          <a:p>
            <a:r>
              <a:rPr lang="en-US" dirty="0"/>
              <a:t>“Upon receipt” is </a:t>
            </a:r>
            <a:r>
              <a:rPr lang="en-US" dirty="0" smtClean="0"/>
              <a:t>open </a:t>
            </a:r>
            <a:r>
              <a:rPr lang="en-US" dirty="0"/>
              <a:t>to </a:t>
            </a:r>
            <a:r>
              <a:rPr lang="en-US" dirty="0" smtClean="0"/>
              <a:t>interpretation </a:t>
            </a:r>
            <a:r>
              <a:rPr lang="en-US" i="1" dirty="0" smtClean="0"/>
              <a:t>(particularly for probation cases)</a:t>
            </a:r>
            <a:endParaRPr lang="en-US" dirty="0" smtClean="0"/>
          </a:p>
          <a:p>
            <a:r>
              <a:rPr lang="en-US" dirty="0" smtClean="0"/>
              <a:t>Establishes a timeframe as to when a compact compliant warrant must be issued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90167"/>
            <a:ext cx="4343400" cy="2078971"/>
          </a:xfrm>
          <a:ln w="9525" cmpd="dbl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IMPACT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ICOTS:  No</a:t>
            </a:r>
            <a:endParaRPr lang="en-US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Rule/Opinion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:  None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69136"/>
            <a:ext cx="4343400" cy="1143000"/>
          </a:xfr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Rule Committee Action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Recommends to Adopt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6307017"/>
            <a:ext cx="8390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Rule 5.103-1 (West Region)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737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6307017"/>
            <a:ext cx="8390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Sex Offender Rule Package Proposal </a:t>
            </a:r>
          </a:p>
        </p:txBody>
      </p:sp>
      <p:pic>
        <p:nvPicPr>
          <p:cNvPr id="1026" name="Picture 2" descr="C:\Users\mspring\AppData\Local\Temp\SNAGHTMLd95035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522">
            <a:off x="3125284" y="756321"/>
            <a:ext cx="5849050" cy="535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04464">
            <a:off x="66728" y="2081528"/>
            <a:ext cx="5677392" cy="1798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73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798" y="1984843"/>
            <a:ext cx="4343402" cy="42843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Proposal includes Rules:</a:t>
            </a:r>
          </a:p>
          <a:p>
            <a:r>
              <a:rPr lang="en-US" dirty="0" smtClean="0"/>
              <a:t>1.101 ‘Sex Offender’</a:t>
            </a:r>
          </a:p>
          <a:p>
            <a:r>
              <a:rPr lang="en-US" dirty="0" smtClean="0"/>
              <a:t>3.101-3</a:t>
            </a:r>
          </a:p>
          <a:p>
            <a:r>
              <a:rPr lang="en-US" dirty="0" smtClean="0"/>
              <a:t>3.107  (minor clean-up)</a:t>
            </a:r>
          </a:p>
          <a:p>
            <a:endParaRPr lang="en-US" dirty="0"/>
          </a:p>
          <a:p>
            <a:r>
              <a:rPr lang="en-US" dirty="0" smtClean="0"/>
              <a:t>Addresses issues identified through region/committee discussions over last 2 years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4842"/>
            <a:ext cx="4313830" cy="1600200"/>
          </a:xfrm>
          <a:ln w="9525" cmpd="dbl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IMPACT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ICOTS:  $27,150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Rule/Opinion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:  None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85044"/>
            <a:ext cx="4313830" cy="1309687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Rule Committee Action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Recommends to Adopt 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6307017"/>
            <a:ext cx="8390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Sex Offender Rule Package Proposal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221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Definition of ‘Sex Offender’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42684" y="4876800"/>
            <a:ext cx="7672667" cy="130016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Addresses misinterpretations for responsibilities during transfer process</a:t>
            </a:r>
          </a:p>
          <a:p>
            <a:r>
              <a:rPr lang="en-US" dirty="0" smtClean="0"/>
              <a:t>Does NOT limit receiving state’s ability to require registration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6307017"/>
            <a:ext cx="8390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Sex Offender Rule Package Proposal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529" y="2171854"/>
            <a:ext cx="8031668" cy="25442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789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3.101-3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71856"/>
            <a:ext cx="8677837" cy="4282733"/>
          </a:xfrm>
        </p:spPr>
        <p:txBody>
          <a:bodyPr>
            <a:normAutofit/>
          </a:bodyPr>
          <a:lstStyle/>
          <a:p>
            <a:r>
              <a:rPr lang="en-US" dirty="0" smtClean="0"/>
              <a:t>Distinguishes various compact process requirements eliminating delays:</a:t>
            </a:r>
          </a:p>
          <a:p>
            <a:pPr lvl="1"/>
            <a:r>
              <a:rPr lang="en-US" dirty="0" smtClean="0"/>
              <a:t>Transfer Request-Defines info needed for </a:t>
            </a:r>
            <a:r>
              <a:rPr lang="en-US" i="1" dirty="0" smtClean="0"/>
              <a:t>investigation</a:t>
            </a:r>
            <a:endParaRPr lang="en-US" dirty="0" smtClean="0"/>
          </a:p>
          <a:p>
            <a:pPr lvl="2"/>
            <a:r>
              <a:rPr lang="en-US" sz="2400" dirty="0"/>
              <a:t>Removes undefined/vague terms</a:t>
            </a:r>
          </a:p>
          <a:p>
            <a:pPr lvl="1"/>
            <a:r>
              <a:rPr lang="en-US" dirty="0"/>
              <a:t>Reporting Instructions-Defines info needed when eligible for RIs </a:t>
            </a:r>
          </a:p>
          <a:p>
            <a:pPr lvl="2"/>
            <a:r>
              <a:rPr lang="en-US" sz="2400" dirty="0"/>
              <a:t>No travel w/o </a:t>
            </a:r>
            <a:r>
              <a:rPr lang="en-US" sz="2400" dirty="0" err="1"/>
              <a:t>Ris</a:t>
            </a:r>
            <a:r>
              <a:rPr lang="en-US" sz="2400" dirty="0"/>
              <a:t> &amp; 5 days to review residence (as indicated in existing rule)</a:t>
            </a:r>
          </a:p>
          <a:p>
            <a:pPr lvl="2"/>
            <a:r>
              <a:rPr lang="en-US" sz="2400" dirty="0"/>
              <a:t>Ensures denials (due to invalid residences) are consistent with similar offenders convicted in the receiving state</a:t>
            </a:r>
          </a:p>
          <a:p>
            <a:pPr lvl="1"/>
            <a:r>
              <a:rPr lang="en-US" dirty="0" smtClean="0"/>
              <a:t>Supervision documentation-</a:t>
            </a:r>
            <a:r>
              <a:rPr lang="en-US" i="1" dirty="0" smtClean="0"/>
              <a:t>Similar </a:t>
            </a:r>
            <a:r>
              <a:rPr lang="en-US" i="1" dirty="0"/>
              <a:t>to Rule 3.107 (c</a:t>
            </a:r>
            <a:r>
              <a:rPr lang="en-US" i="1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307017"/>
            <a:ext cx="8390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Sex Offender Rule Package Proposal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38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Rules Committee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533400" y="2171856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Proposals referred from: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Majority of Commissioners at ABM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Region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Standing Committee</a:t>
            </a:r>
          </a:p>
          <a:p>
            <a:pPr eaLnBrk="1" hangingPunct="1">
              <a:lnSpc>
                <a:spcPct val="90000"/>
              </a:lnSpc>
            </a:pPr>
            <a:endParaRPr lang="en-US" sz="900" dirty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Provide draft to all Commissioners for review and comment (</a:t>
            </a:r>
            <a:r>
              <a:rPr lang="en-US" i="1" dirty="0" smtClean="0"/>
              <a:t>post on ICAOS website)</a:t>
            </a:r>
          </a:p>
          <a:p>
            <a:pPr eaLnBrk="1" hangingPunct="1">
              <a:lnSpc>
                <a:spcPct val="90000"/>
              </a:lnSpc>
            </a:pPr>
            <a:endParaRPr lang="en-US" sz="900" dirty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Prepare final draft, based on comments;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424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344" y="1380567"/>
            <a:ext cx="7524657" cy="791289"/>
          </a:xfrm>
        </p:spPr>
        <p:txBody>
          <a:bodyPr/>
          <a:lstStyle/>
          <a:p>
            <a:r>
              <a:rPr lang="en-US" sz="3600" dirty="0"/>
              <a:t>Sex Offender Transfer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941" y="2171856"/>
            <a:ext cx="8875058" cy="4426169"/>
          </a:xfrm>
        </p:spPr>
        <p:txBody>
          <a:bodyPr>
            <a:normAutofit/>
          </a:bodyPr>
          <a:lstStyle/>
          <a:p>
            <a:r>
              <a:rPr lang="en-US" dirty="0" smtClean="0"/>
              <a:t>Ensure conditions/housing restrictions are consistent with instate offenders</a:t>
            </a:r>
          </a:p>
          <a:p>
            <a:pPr lvl="1"/>
            <a:r>
              <a:rPr lang="en-US" i="1" dirty="0" smtClean="0"/>
              <a:t>Would a similar instate offender be allowed to live @ residence?</a:t>
            </a:r>
          </a:p>
          <a:p>
            <a:r>
              <a:rPr lang="en-US" dirty="0" smtClean="0"/>
              <a:t>Sex offender treatment</a:t>
            </a:r>
          </a:p>
          <a:p>
            <a:pPr lvl="1"/>
            <a:r>
              <a:rPr lang="en-US" dirty="0" smtClean="0"/>
              <a:t>Sending States-be clear on recommendations</a:t>
            </a:r>
          </a:p>
          <a:p>
            <a:pPr lvl="1"/>
            <a:r>
              <a:rPr lang="en-US" dirty="0" smtClean="0"/>
              <a:t>Receiving States-Ensure resources are the same for similar instate offenders</a:t>
            </a:r>
          </a:p>
          <a:p>
            <a:r>
              <a:rPr lang="en-US" dirty="0" err="1" smtClean="0"/>
              <a:t>Packingham</a:t>
            </a:r>
            <a:r>
              <a:rPr lang="en-US" dirty="0" smtClean="0"/>
              <a:t> </a:t>
            </a:r>
            <a:r>
              <a:rPr lang="en-US" dirty="0"/>
              <a:t>v. </a:t>
            </a:r>
            <a:r>
              <a:rPr lang="en-US" dirty="0" smtClean="0"/>
              <a:t>NC (2017 US Supreme Court decision)</a:t>
            </a:r>
          </a:p>
          <a:p>
            <a:pPr lvl="1"/>
            <a:r>
              <a:rPr lang="en-US" dirty="0" smtClean="0"/>
              <a:t>NC law prohibiting </a:t>
            </a:r>
            <a:r>
              <a:rPr lang="en-US" dirty="0"/>
              <a:t>sex offenders from accessing social media </a:t>
            </a:r>
            <a:r>
              <a:rPr lang="en-US" dirty="0" smtClean="0"/>
              <a:t>websites violates 1</a:t>
            </a:r>
            <a:r>
              <a:rPr lang="en-US" baseline="30000" dirty="0" smtClean="0"/>
              <a:t>st</a:t>
            </a:r>
            <a:r>
              <a:rPr lang="en-US" dirty="0" smtClean="0"/>
              <a:t> amendment rights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548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238125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/>
              <a:t>Questions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141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3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45FFDB6-E172-401C-A8E4-D5AB07051EC1-L0-00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6" t="7053" r="24442" b="63565"/>
          <a:stretch/>
        </p:blipFill>
        <p:spPr bwMode="auto">
          <a:xfrm>
            <a:off x="1395663" y="3561348"/>
            <a:ext cx="3056022" cy="316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230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Adoption of Rules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21342" y="2332039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Submit to Commission for consideration “not later than the next annual meeting </a:t>
            </a:r>
            <a:r>
              <a:rPr lang="en-US" u="sng" dirty="0" smtClean="0"/>
              <a:t>falling in an odd-numbered year</a:t>
            </a:r>
            <a:r>
              <a:rPr lang="en-US" dirty="0" smtClean="0"/>
              <a:t>”</a:t>
            </a:r>
          </a:p>
          <a:p>
            <a:pPr eaLnBrk="1" hangingPunct="1">
              <a:lnSpc>
                <a:spcPct val="90000"/>
              </a:lnSpc>
            </a:pPr>
            <a:endParaRPr lang="en-US" sz="1200" dirty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Publish text and notice of public hearing, not later than 30 days prior to scheduled vote</a:t>
            </a:r>
          </a:p>
          <a:p>
            <a:pPr eaLnBrk="1" hangingPunct="1">
              <a:lnSpc>
                <a:spcPct val="90000"/>
              </a:lnSpc>
            </a:pPr>
            <a:endParaRPr lang="en-US" sz="1200" b="1" dirty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Interstate Commission shall take final action on the proposal by a majority vote of yes/no.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846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21145809">
            <a:off x="5385391" y="1512879"/>
            <a:ext cx="3505690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4800" y="2348300"/>
            <a:ext cx="4953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Idea for Rule or Amendment?</a:t>
            </a:r>
          </a:p>
          <a:p>
            <a:pPr algn="ctr"/>
            <a:endParaRPr lang="en-US" sz="2800" i="1" dirty="0"/>
          </a:p>
          <a:p>
            <a:pPr algn="ctr"/>
            <a:r>
              <a:rPr lang="en-US" sz="2800" i="1" dirty="0"/>
              <a:t>Not sure where to start?</a:t>
            </a:r>
          </a:p>
          <a:p>
            <a:endParaRPr lang="en-US" sz="2800" dirty="0"/>
          </a:p>
          <a:p>
            <a:r>
              <a:rPr lang="en-US" sz="2800" dirty="0"/>
              <a:t>Rules Proposal  Guide provides draft template and outlines ICAOS’s rule/amendment adoption process from draft to final action</a:t>
            </a:r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1" y="6436659"/>
            <a:ext cx="8498541" cy="312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hlinkClick r:id="rId5"/>
              </a:rPr>
              <a:t>https://www.interstatecompact.org/sites/default/files/pdf/meetings/rules/ICAOS-Rule-Proposal-Guide.pdf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29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636" y="1080246"/>
            <a:ext cx="8229600" cy="1143000"/>
          </a:xfrm>
        </p:spPr>
        <p:txBody>
          <a:bodyPr/>
          <a:lstStyle/>
          <a:p>
            <a:r>
              <a:rPr lang="en-US" dirty="0" smtClean="0"/>
              <a:t>Summary of 2019 Proposals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4449" y="2563904"/>
            <a:ext cx="8749553" cy="286870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ByLawArt2Sect2 (Executive Committee</a:t>
            </a:r>
            <a:r>
              <a:rPr lang="en-US" dirty="0"/>
              <a:t>)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Rules 1.101  </a:t>
            </a:r>
            <a:r>
              <a:rPr lang="en-US" dirty="0"/>
              <a:t>‘Abscond’ </a:t>
            </a:r>
            <a:r>
              <a:rPr lang="en-US" dirty="0" smtClean="0"/>
              <a:t>&amp; 4.109 (Midwest Region)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Rules 1.101 </a:t>
            </a:r>
            <a:r>
              <a:rPr lang="en-US" dirty="0" smtClean="0"/>
              <a:t>‘</a:t>
            </a:r>
            <a:r>
              <a:rPr lang="en-US" dirty="0"/>
              <a:t>Sex </a:t>
            </a:r>
            <a:r>
              <a:rPr lang="en-US" dirty="0" smtClean="0"/>
              <a:t>Offender,’ 3.101-3  and 3.107 (Rules Committee) 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Rules 1.101 ‘Temporary Travel Permit,’ ‘Victim Sensitive,’ 3.108, 3.108-1, 3.110*NEW RULE &amp; 4.111 (Rules </a:t>
            </a:r>
            <a:r>
              <a:rPr lang="en-US" dirty="0"/>
              <a:t>Committee</a:t>
            </a:r>
            <a:r>
              <a:rPr lang="en-US" dirty="0" smtClean="0"/>
              <a:t>) </a:t>
            </a:r>
            <a:r>
              <a:rPr lang="en-US" b="1" dirty="0" smtClean="0"/>
              <a:t>3 VOTES!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Rule </a:t>
            </a:r>
            <a:r>
              <a:rPr lang="en-US" dirty="0" smtClean="0"/>
              <a:t>3.101-1 (West Region) </a:t>
            </a:r>
            <a:r>
              <a:rPr lang="en-US" b="1" dirty="0" smtClean="0"/>
              <a:t>2 VOTES!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46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2019 Proposals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8943" y="2976176"/>
            <a:ext cx="4245909" cy="389984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Rule 3.103 (West Region)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Rule 4.106 (West Region)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Rule 4.111(Midwest Region)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14852" y="2976173"/>
            <a:ext cx="4366247" cy="389984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Rule 5.101 (West Region)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Rule 5.103 (West Region)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Rule 5.103-1 (West Region)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8941" y="5163673"/>
            <a:ext cx="8612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Effective date for rules will be APRIL 1, 2020</a:t>
            </a:r>
          </a:p>
          <a:p>
            <a:r>
              <a:rPr lang="en-US" sz="2800" b="1" i="1" dirty="0"/>
              <a:t>Amendment to by-law will be effective immediately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839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82068" y="1522554"/>
            <a:ext cx="8229600" cy="1143000"/>
          </a:xfrm>
        </p:spPr>
        <p:txBody>
          <a:bodyPr/>
          <a:lstStyle/>
          <a:p>
            <a:pPr lvl="0"/>
            <a:r>
              <a:rPr lang="en-US" dirty="0"/>
              <a:t>BylawArt2Sec2 (Executive Committee)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6599160" y="603720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9800" y="602784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743" y="2448862"/>
            <a:ext cx="7936171" cy="3588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764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vGorQXt8"/>
  <p:tag name="TAG_BACKING_FORM_KEY" val="2766762-c:\users\mindyspring\dropbox (icaos-icj)\icaos (2)\meetings (library)\201-annual business meetings\2018\mindytrainingprep\dcainstitute2018.pptx"/>
  <p:tag name="ARTICULATE_PRESENTER_VERSION" val="8"/>
  <p:tag name="ARTICULATE_SLIDE_THUMBNAIL_REFRESH" val="1"/>
  <p:tag name="ARTICULATE_SLIDE_COUNT" val="4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10263</TotalTime>
  <Words>1548</Words>
  <Application>Microsoft Office PowerPoint</Application>
  <PresentationFormat>On-screen Show (4:3)</PresentationFormat>
  <Paragraphs>264</Paragraphs>
  <Slides>42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2019 Rule Amendment Proposals</vt:lpstr>
      <vt:lpstr>Rules Committee Membership</vt:lpstr>
      <vt:lpstr>Rules Committee</vt:lpstr>
      <vt:lpstr>Adoption of Rules</vt:lpstr>
      <vt:lpstr>PowerPoint Presentation</vt:lpstr>
      <vt:lpstr>Summary of 2019 Proposals</vt:lpstr>
      <vt:lpstr>Summary of 2019 Proposals</vt:lpstr>
      <vt:lpstr>BylawArt2Sec2 (Executive Committee)</vt:lpstr>
      <vt:lpstr>BylawArt2Sec2 (Executive Committee)</vt:lpstr>
      <vt:lpstr>PowerPoint Presentation</vt:lpstr>
      <vt:lpstr>PowerPoint Presentation</vt:lpstr>
      <vt:lpstr>PowerPoint Presentation</vt:lpstr>
      <vt:lpstr>PowerPoint Presentation</vt:lpstr>
      <vt:lpstr>Rules 1.101, 3.108, 3.108-1 &amp;4.111</vt:lpstr>
      <vt:lpstr>Rules 1.101, 3.108, 3.108-1 &amp;4.111</vt:lpstr>
      <vt:lpstr>ICOTS Impact for Victim Rules</vt:lpstr>
      <vt:lpstr>New Rule 3.110 Travel Permits</vt:lpstr>
      <vt:lpstr>New Rule 3.110 Travel Permits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Definition of ‘Sex Offender’</vt:lpstr>
      <vt:lpstr>Rule 3.101-3</vt:lpstr>
      <vt:lpstr>Sex Offender Transfer Considerations</vt:lpstr>
      <vt:lpstr>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MINDYSPRING</dc:creator>
  <cp:lastModifiedBy>kterry</cp:lastModifiedBy>
  <cp:revision>282</cp:revision>
  <cp:lastPrinted>2019-08-29T15:27:00Z</cp:lastPrinted>
  <dcterms:created xsi:type="dcterms:W3CDTF">2017-11-01T12:31:43Z</dcterms:created>
  <dcterms:modified xsi:type="dcterms:W3CDTF">2019-11-13T18:05:47Z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DecCompactStaffTraining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8</vt:lpwstr>
  </property>
  <property fmtid="{D5CDD505-2E9C-101B-9397-08002B2CF9AE}" pid="5" name="ArticulateGUID">
    <vt:lpwstr>7EB3D2ED-00E8-433B-B778-F89FA6A195AC</vt:lpwstr>
  </property>
  <property fmtid="{D5CDD505-2E9C-101B-9397-08002B2CF9AE}" pid="6" name="ArticulateProjectFull">
    <vt:lpwstr>C:\Users\MINDYSPRING\Dropbox (ICAOS-ICJ)\ICAOS (2)\Meetings (Library)\201-Annual Business Meetings\2018\MindyTrainingPrep\DCAInstitute2018.ppta</vt:lpwstr>
  </property>
</Properties>
</file>