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5"/>
  </p:sldMasterIdLst>
  <p:notesMasterIdLst>
    <p:notesMasterId r:id="rId48"/>
  </p:notesMasterIdLst>
  <p:handoutMasterIdLst>
    <p:handoutMasterId r:id="rId49"/>
  </p:handoutMasterIdLst>
  <p:sldIdLst>
    <p:sldId id="256" r:id="rId6"/>
    <p:sldId id="258" r:id="rId7"/>
    <p:sldId id="333" r:id="rId8"/>
    <p:sldId id="259" r:id="rId9"/>
    <p:sldId id="329" r:id="rId10"/>
    <p:sldId id="328" r:id="rId11"/>
    <p:sldId id="350" r:id="rId12"/>
    <p:sldId id="345" r:id="rId13"/>
    <p:sldId id="304" r:id="rId14"/>
    <p:sldId id="327" r:id="rId15"/>
    <p:sldId id="306" r:id="rId16"/>
    <p:sldId id="324" r:id="rId17"/>
    <p:sldId id="261" r:id="rId18"/>
    <p:sldId id="262" r:id="rId19"/>
    <p:sldId id="293" r:id="rId20"/>
    <p:sldId id="294" r:id="rId21"/>
    <p:sldId id="332" r:id="rId22"/>
    <p:sldId id="264" r:id="rId23"/>
    <p:sldId id="318" r:id="rId24"/>
    <p:sldId id="320" r:id="rId25"/>
    <p:sldId id="321" r:id="rId26"/>
    <p:sldId id="322" r:id="rId27"/>
    <p:sldId id="301" r:id="rId28"/>
    <p:sldId id="296" r:id="rId29"/>
    <p:sldId id="356" r:id="rId30"/>
    <p:sldId id="357" r:id="rId31"/>
    <p:sldId id="359" r:id="rId32"/>
    <p:sldId id="360" r:id="rId33"/>
    <p:sldId id="347" r:id="rId34"/>
    <p:sldId id="302" r:id="rId35"/>
    <p:sldId id="346" r:id="rId36"/>
    <p:sldId id="303" r:id="rId37"/>
    <p:sldId id="292" r:id="rId38"/>
    <p:sldId id="339" r:id="rId39"/>
    <p:sldId id="267" r:id="rId40"/>
    <p:sldId id="334" r:id="rId41"/>
    <p:sldId id="351" r:id="rId42"/>
    <p:sldId id="352" r:id="rId43"/>
    <p:sldId id="353" r:id="rId44"/>
    <p:sldId id="354" r:id="rId45"/>
    <p:sldId id="355" r:id="rId46"/>
    <p:sldId id="268" r:id="rId4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ateng, Sarah" initials="BS" lastIdx="1" clrIdx="0">
    <p:extLst>
      <p:ext uri="{19B8F6BF-5375-455C-9EA6-DF929625EA0E}">
        <p15:presenceInfo xmlns:p15="http://schemas.microsoft.com/office/powerpoint/2012/main" userId="Boateng, Sar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749"/>
    <a:srgbClr val="51799F"/>
    <a:srgbClr val="527AA0"/>
    <a:srgbClr val="62779F"/>
    <a:srgbClr val="6B9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136" autoAdjust="0"/>
  </p:normalViewPr>
  <p:slideViewPr>
    <p:cSldViewPr snapToGrid="0">
      <p:cViewPr varScale="1">
        <p:scale>
          <a:sx n="46" d="100"/>
          <a:sy n="46" d="100"/>
        </p:scale>
        <p:origin x="1048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6C29F-E5A8-4749-B4DD-8CBE0CE95592}" type="datetimeFigureOut">
              <a:rPr lang="en-US" smtClean="0"/>
              <a:t>10/5/2017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7CD92-9365-483E-A9C0-B0C9A6846D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93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8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41082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990089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4347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0" y="4415789"/>
            <a:ext cx="560832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9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4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01040" y="4415789"/>
            <a:ext cx="560832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9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01040" y="4415789"/>
            <a:ext cx="560832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22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01040" y="4415789"/>
            <a:ext cx="560832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1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01040" y="4415789"/>
            <a:ext cx="560832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970937" y="8829967"/>
            <a:ext cx="3037839" cy="464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1" y="4415789"/>
            <a:ext cx="5608319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970937" y="8829968"/>
            <a:ext cx="3037839" cy="46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2162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38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73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798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5185567" y="2624930"/>
            <a:ext cx="4906961" cy="209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918367" y="605630"/>
            <a:ext cx="4906961" cy="613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FF598-E9E9-498C-95B4-DBF1E07772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58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63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698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25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3733800" y="6096000"/>
            <a:ext cx="5257799" cy="6095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152400"/>
            <a:ext cx="838199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6096000"/>
            <a:ext cx="2262187" cy="549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apps.ddap.pa.gov/GetHelpNow/PillDrop.aspx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bing.com/images/search?q=narcan+nasal+spray&amp;view=detailv2&amp;&amp;id=F16722AA53A6259E4CDD269B5F1284D59AC46F9A&amp;selectedIndex=0&amp;ccid=vPel4IHh&amp;simid=607988364466718785&amp;thid=OIP.Mbcf7a5e081e1b238533289ed51704ca6o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tnaloxonenow.org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avtn.net/act-139-traini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0" y="241301"/>
            <a:ext cx="9107700" cy="58746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lang="en-US" sz="3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lang="en-US" sz="3600" dirty="0"/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sz="4400" dirty="0"/>
              <a:t>The Prescription Opioid and Heroin Crisis</a:t>
            </a: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endParaRPr lang="en-US" sz="4000" dirty="0"/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dirty="0"/>
              <a:t>Dr. Rachel L. Levine</a:t>
            </a: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dirty="0"/>
              <a:t>Acting Secretary of Health </a:t>
            </a: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dirty="0"/>
              <a:t>  and Physician General</a:t>
            </a: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dirty="0"/>
              <a:t>Professor of Pediatrics and Psychiatry</a:t>
            </a: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dirty="0"/>
              <a:t>Penn State College of Medicine</a:t>
            </a:r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endParaRPr lang="en-US" sz="4800" dirty="0"/>
          </a:p>
          <a:p>
            <a:pPr marL="0" lvl="0" indent="0" algn="ctr">
              <a:spcBef>
                <a:spcPts val="0"/>
              </a:spcBef>
              <a:buSzPct val="25000"/>
              <a:buNone/>
            </a:pPr>
            <a:r>
              <a:rPr lang="en-US" sz="4800" dirty="0"/>
              <a:t>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lang="en-US" sz="36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Surgeon General’s Report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215806"/>
            <a:ext cx="3878168" cy="50440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46599" y="1337199"/>
            <a:ext cx="42448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32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3200" dirty="0"/>
              <a:t>Released November 17, 2016</a:t>
            </a:r>
          </a:p>
          <a:p>
            <a:pPr marL="114300" lvl="0">
              <a:buClr>
                <a:srgbClr val="000000"/>
              </a:buClr>
              <a:buSzPct val="100000"/>
            </a:pPr>
            <a:endParaRPr lang="en-US" sz="3200" dirty="0"/>
          </a:p>
          <a:p>
            <a:pPr marL="114300" lvl="0">
              <a:buClr>
                <a:srgbClr val="000000"/>
              </a:buClr>
              <a:buSzPct val="100000"/>
            </a:pPr>
            <a:endParaRPr lang="en-US" sz="32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3200" dirty="0"/>
              <a:t>The first ever Surgeon General’s Report on Addiction</a:t>
            </a:r>
          </a:p>
          <a:p>
            <a:pPr marL="114300" lvl="0">
              <a:buClr>
                <a:srgbClr val="000000"/>
              </a:buClr>
              <a:buSzPct val="100000"/>
            </a:pPr>
            <a:endParaRPr lang="en-US" sz="1800" dirty="0"/>
          </a:p>
          <a:p>
            <a:pPr marL="114300" lvl="0">
              <a:buClr>
                <a:srgbClr val="000000"/>
              </a:buClr>
              <a:buSzPct val="100000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739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511" y="1602378"/>
            <a:ext cx="8612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80% of heroin users started with prescription opioids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4-7% of those who misuse opioids will begin to use heroin</a:t>
            </a:r>
          </a:p>
          <a:p>
            <a:endParaRPr lang="en-US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9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799" y="2044817"/>
            <a:ext cx="8229600" cy="4267198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Relationship between Nonmedical Prescription Opioid Use and Heroin Use, Compton et al, </a:t>
            </a:r>
            <a:r>
              <a:rPr lang="en-US" i="1" dirty="0"/>
              <a:t>New England Journal of Medicine, 2016, 374:154-63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5" name="Shape 45"/>
          <p:cNvSpPr txBox="1">
            <a:spLocks noGrp="1"/>
          </p:cNvSpPr>
          <p:nvPr>
            <p:ph type="title"/>
          </p:nvPr>
        </p:nvSpPr>
        <p:spPr>
          <a:xfrm>
            <a:off x="584200" y="312024"/>
            <a:ext cx="7924798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309340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41300" y="1113700"/>
            <a:ext cx="8445499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2400" b="1" dirty="0"/>
              <a:t>How did we get here?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-US" sz="2400" dirty="0"/>
              <a:t>1990s - increased emphasis on the identification of pain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marL="0" lvl="0" indent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sp>
        <p:nvSpPr>
          <p:cNvPr id="69" name="Shape 69"/>
          <p:cNvSpPr txBox="1"/>
          <p:nvPr/>
        </p:nvSpPr>
        <p:spPr>
          <a:xfrm>
            <a:off x="685800" y="237475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600" y="2552700"/>
            <a:ext cx="5689600" cy="34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04800" y="944413"/>
            <a:ext cx="8229600" cy="97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2400" b="1" i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did we get here?</a:t>
            </a:r>
            <a:br>
              <a:rPr lang="en-US" sz="143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430" b="1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395775" y="1599379"/>
            <a:ext cx="5702400" cy="514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800" dirty="0">
              <a:latin typeface="+mn-lt"/>
            </a:endParaRPr>
          </a:p>
          <a:p>
            <a:pPr marL="457200" indent="-342900"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latin typeface="+mn-lt"/>
              </a:rPr>
              <a:t>Since 1999, the amount of prescription opioids sold in the U.S. nearly quadrupled.</a:t>
            </a:r>
          </a:p>
          <a:p>
            <a:pPr marL="114300">
              <a:buClr>
                <a:srgbClr val="000000"/>
              </a:buClr>
              <a:buSzPct val="100000"/>
            </a:pPr>
            <a:endParaRPr lang="en-US" sz="2400" dirty="0">
              <a:latin typeface="+mn-lt"/>
            </a:endParaRPr>
          </a:p>
          <a:p>
            <a:pPr marL="457200" indent="-342900">
              <a:buClr>
                <a:srgbClr val="000000"/>
              </a:buClr>
              <a:buSzPct val="100000"/>
              <a:buFontTx/>
              <a:buChar char="•"/>
            </a:pPr>
            <a:endParaRPr lang="en-US" sz="800" dirty="0">
              <a:latin typeface="+mn-lt"/>
            </a:endParaRPr>
          </a:p>
          <a:p>
            <a:pPr marL="457200" indent="-342900">
              <a:buClr>
                <a:srgbClr val="000000"/>
              </a:buClr>
              <a:buSzPct val="100000"/>
              <a:buFontTx/>
              <a:buChar char="•"/>
            </a:pPr>
            <a:r>
              <a:rPr lang="en-US" sz="2400" dirty="0">
                <a:latin typeface="+mn-lt"/>
              </a:rPr>
              <a:t>Health care providers wrote 259 million prescriptions for painkillers in 2012, enough for every American adult to have a bottle of pills.</a:t>
            </a:r>
          </a:p>
          <a:p>
            <a:pPr marL="114300">
              <a:buClr>
                <a:srgbClr val="000000"/>
              </a:buClr>
              <a:buSzPct val="100000"/>
            </a:pPr>
            <a:endParaRPr lang="en-US" sz="2400" dirty="0">
              <a:latin typeface="+mn-lt"/>
            </a:endParaRPr>
          </a:p>
          <a:p>
            <a:pPr marL="114300" lvl="0">
              <a:buClr>
                <a:srgbClr val="000000"/>
              </a:buClr>
              <a:buSzPct val="100000"/>
            </a:pPr>
            <a:endParaRPr lang="en-US" sz="800" dirty="0">
              <a:latin typeface="+mn-lt"/>
              <a:ea typeface="Verdana"/>
              <a:cs typeface="Verdana"/>
              <a:sym typeface="Verdana"/>
            </a:endParaRP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>
                <a:latin typeface="+mn-lt"/>
                <a:ea typeface="Verdana"/>
                <a:cs typeface="Verdana"/>
                <a:sym typeface="Verdana"/>
              </a:rPr>
              <a:t>80 percent of heroin users report nonmedical use of prescription opioids.  </a:t>
            </a:r>
          </a:p>
          <a:p>
            <a:pPr marL="857250" lvl="1" indent="-349250">
              <a:buClr>
                <a:srgbClr val="000000"/>
              </a:buClr>
              <a:buSzPct val="100000"/>
              <a:buChar char="–"/>
            </a:pPr>
            <a:endParaRPr lang="en-US" sz="1800" dirty="0">
              <a:ea typeface="Verdana"/>
              <a:cs typeface="Verdana"/>
              <a:sym typeface="Verdana"/>
            </a:endParaRP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1800" dirty="0">
              <a:latin typeface="+mn-lt"/>
            </a:endParaRP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1800" dirty="0">
              <a:latin typeface="+mn-lt"/>
            </a:endParaRP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1800" dirty="0">
              <a:latin typeface="+mn-lt"/>
            </a:endParaRP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1800" dirty="0">
              <a:latin typeface="+mn-lt"/>
              <a:ea typeface="Verdana"/>
              <a:cs typeface="Verdana"/>
              <a:sym typeface="Verdana"/>
            </a:endParaRP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1800" dirty="0">
              <a:solidFill>
                <a:srgbClr val="000000"/>
              </a:solidFill>
              <a:latin typeface="+mn-lt"/>
              <a:ea typeface="Verdana"/>
              <a:cs typeface="Verdana"/>
              <a:sym typeface="Verdana"/>
            </a:endParaRPr>
          </a:p>
          <a:p>
            <a:pPr marL="857250" lvl="1" indent="-349250" rtl="0">
              <a:spcBef>
                <a:spcPts val="0"/>
              </a:spcBef>
              <a:buClr>
                <a:srgbClr val="000000"/>
              </a:buClr>
              <a:buSzPct val="100000"/>
              <a:buChar char="–"/>
            </a:pPr>
            <a:endParaRPr lang="en-US" sz="1800" dirty="0">
              <a:latin typeface="+mn-lt"/>
            </a:endParaRPr>
          </a:p>
          <a:p>
            <a:pPr lvl="0"/>
            <a:endParaRPr lang="en-US" sz="1800" dirty="0"/>
          </a:p>
          <a:p>
            <a:pPr marL="857250" lvl="1" indent="-349250" rtl="0">
              <a:spcBef>
                <a:spcPts val="0"/>
              </a:spcBef>
              <a:buClr>
                <a:srgbClr val="000000"/>
              </a:buClr>
              <a:buSzPct val="100000"/>
              <a:buChar char="–"/>
            </a:pPr>
            <a:endParaRPr lang="en-US" sz="18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28600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rtl="0">
              <a:spcBef>
                <a:spcPts val="0"/>
              </a:spcBef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401" y="2577679"/>
            <a:ext cx="3074574" cy="2371147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49810" y="1015876"/>
            <a:ext cx="429419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24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At the same time heroin availability is increasing throughout the nation.</a:t>
            </a:r>
          </a:p>
          <a:p>
            <a:pPr marL="114300" lvl="0">
              <a:buClr>
                <a:srgbClr val="000000"/>
              </a:buClr>
              <a:buSzPct val="100000"/>
            </a:pPr>
            <a:endParaRPr lang="en-US" sz="24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Heroin seizures in the United States increased 80 percent over five years from 2011 to 2015</a:t>
            </a:r>
          </a:p>
          <a:p>
            <a:pPr marL="114300" lvl="0">
              <a:buClr>
                <a:srgbClr val="000000"/>
              </a:buClr>
              <a:buSzPct val="100000"/>
            </a:pPr>
            <a:endParaRPr lang="en-US" sz="24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Heroin today is much higher purity and lower price </a:t>
            </a:r>
          </a:p>
          <a:p>
            <a:pPr marL="114300" lvl="0">
              <a:buClr>
                <a:srgbClr val="000000"/>
              </a:buClr>
              <a:buSzPct val="100000"/>
            </a:pPr>
            <a:endParaRPr lang="en-US" sz="1800" dirty="0"/>
          </a:p>
        </p:txBody>
      </p:sp>
      <p:sp>
        <p:nvSpPr>
          <p:cNvPr id="4" name="Shape 76"/>
          <p:cNvSpPr txBox="1"/>
          <p:nvPr/>
        </p:nvSpPr>
        <p:spPr>
          <a:xfrm>
            <a:off x="242344" y="915246"/>
            <a:ext cx="8310202" cy="97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2400" b="1" i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did we get here?</a:t>
            </a:r>
            <a:br>
              <a:rPr lang="en-US" sz="143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430" b="1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02" y="1600308"/>
            <a:ext cx="4264025" cy="5191292"/>
          </a:xfrm>
          <a:prstGeom prst="rect">
            <a:avLst/>
          </a:prstGeom>
        </p:spPr>
      </p:pic>
      <p:sp>
        <p:nvSpPr>
          <p:cNvPr id="6" name="Shape 79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55" y="2365485"/>
            <a:ext cx="1307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426" y="4867767"/>
            <a:ext cx="959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Price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86477" y="2994536"/>
            <a:ext cx="8194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123698" y="5608516"/>
            <a:ext cx="8194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51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3" name="Shape 76"/>
          <p:cNvSpPr txBox="1"/>
          <p:nvPr/>
        </p:nvSpPr>
        <p:spPr>
          <a:xfrm>
            <a:off x="224198" y="1105138"/>
            <a:ext cx="8310202" cy="97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Verdana"/>
              <a:buNone/>
            </a:pPr>
            <a:r>
              <a:rPr lang="en-US" sz="2400" b="1" i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How did we get here?</a:t>
            </a:r>
            <a:br>
              <a:rPr lang="en-US" sz="1430" b="1" i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430" b="1" i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" y="2795349"/>
            <a:ext cx="8966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18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Fentanyl has played an increasing role in overdose deaths since 2013. </a:t>
            </a:r>
          </a:p>
          <a:p>
            <a:pPr marL="114300" lvl="0">
              <a:buClr>
                <a:srgbClr val="000000"/>
              </a:buClr>
              <a:buSzPct val="100000"/>
            </a:pPr>
            <a:endParaRPr lang="en-US" sz="800" dirty="0"/>
          </a:p>
          <a:p>
            <a:pPr marL="114300" lvl="0">
              <a:buClr>
                <a:srgbClr val="000000"/>
              </a:buClr>
              <a:buSzPct val="100000"/>
            </a:pPr>
            <a:endParaRPr lang="en-US" sz="8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51% of opioid overdose deaths indicated the presence of fentanyl.</a:t>
            </a: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24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Fentanyl increasingly disguised as prescription pills. </a:t>
            </a: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24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Carfentanil – a new emerging substance</a:t>
            </a:r>
          </a:p>
          <a:p>
            <a:pPr marL="114300" lvl="0">
              <a:buClr>
                <a:srgbClr val="000000"/>
              </a:buClr>
              <a:buSzPct val="100000"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49" y="1655313"/>
            <a:ext cx="6591300" cy="14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0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804" y="1351639"/>
            <a:ext cx="850564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Frank, R. G., &amp; Pollack, H. A. (2017). Addressing the Fentanyl Threat to Public Health. </a:t>
            </a:r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England Journal of Medicine,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376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(7), 605-607. </a:t>
            </a:r>
          </a:p>
          <a:p>
            <a:endParaRPr lang="en-US" sz="8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“Fentanyl’s low production costs and high death toll pose a distinctive challenge that requires a concerted response.”</a:t>
            </a:r>
          </a:p>
        </p:txBody>
      </p:sp>
    </p:spTree>
    <p:extLst>
      <p:ext uri="{BB962C8B-B14F-4D97-AF65-F5344CB8AC3E}">
        <p14:creationId xmlns:p14="http://schemas.microsoft.com/office/powerpoint/2010/main" val="232994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161300" y="1251072"/>
            <a:ext cx="4982700" cy="586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+mj-lt"/>
              <a:sym typeface="Verdana"/>
            </a:endParaRPr>
          </a:p>
          <a:p>
            <a:pPr marL="5969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1" i="0" u="sng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Opioid Stewardship</a:t>
            </a:r>
          </a:p>
          <a:p>
            <a:pPr marL="5969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914400" marR="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Work with medical schools on education of students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914400" marR="0" lvl="1" indent="-3175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Provider education through continuing education credits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+mj-lt"/>
              <a:sym typeface="Verdana"/>
            </a:endParaRPr>
          </a:p>
          <a:p>
            <a:pPr marL="1041400" marR="0" lvl="2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State’s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Response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258000" y="1251072"/>
            <a:ext cx="42759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74" y="2939181"/>
            <a:ext cx="3733126" cy="249118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Work with Medical Schools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392" y="1479431"/>
            <a:ext cx="8626414" cy="4267198"/>
          </a:xfrm>
        </p:spPr>
        <p:txBody>
          <a:bodyPr/>
          <a:lstStyle/>
          <a:p>
            <a:r>
              <a:rPr lang="en-US" dirty="0"/>
              <a:t>Pennsylvania State Core Competencies for Education on Opioids and Addiction, Ashburn, Levine, </a:t>
            </a:r>
            <a:r>
              <a:rPr lang="en-US" i="1" dirty="0"/>
              <a:t>Pain Medicine 2017.</a:t>
            </a:r>
          </a:p>
          <a:p>
            <a:endParaRPr lang="en-US" dirty="0"/>
          </a:p>
          <a:p>
            <a:r>
              <a:rPr lang="en-US" dirty="0"/>
              <a:t>Task force of Deans/Associate Deans of the medical schools and osteopathic medical schools in the state</a:t>
            </a:r>
          </a:p>
        </p:txBody>
      </p:sp>
    </p:spTree>
    <p:extLst>
      <p:ext uri="{BB962C8B-B14F-4D97-AF65-F5344CB8AC3E}">
        <p14:creationId xmlns:p14="http://schemas.microsoft.com/office/powerpoint/2010/main" val="141889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0" y="813910"/>
            <a:ext cx="6331789" cy="61821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8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Overdose deaths from heroin and prescription drug abuse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pose</a:t>
            </a:r>
            <a:r>
              <a:rPr lang="en-US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a public health crisis.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</a:pPr>
            <a:endParaRPr lang="en-US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-139700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2016, 4,642 drug-related overdose deaths were reported in Pennsylvania - an increase of 37% from 2015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800" b="0" i="0" u="none" strike="noStrike" cap="none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2032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pic>
        <p:nvPicPr>
          <p:cNvPr id="46" name="Shape 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250" y="2173855"/>
            <a:ext cx="2669346" cy="2708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35673"/>
            <a:ext cx="7924798" cy="609599"/>
          </a:xfrm>
        </p:spPr>
        <p:txBody>
          <a:bodyPr/>
          <a:lstStyle/>
          <a:p>
            <a:r>
              <a:rPr lang="en-US" dirty="0"/>
              <a:t>Work with Medical Schools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06930" y="1105250"/>
            <a:ext cx="9124427" cy="4267198"/>
          </a:xfrm>
        </p:spPr>
        <p:txBody>
          <a:bodyPr/>
          <a:lstStyle/>
          <a:p>
            <a:r>
              <a:rPr lang="en-US" dirty="0"/>
              <a:t>Core Competencies:</a:t>
            </a:r>
          </a:p>
          <a:p>
            <a:endParaRPr lang="en-US" sz="800" dirty="0"/>
          </a:p>
          <a:p>
            <a:pPr lvl="1"/>
            <a:r>
              <a:rPr lang="en-US" dirty="0"/>
              <a:t>Understanding core aspects of addiction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Patient screening for SUD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Proper referral for evaluation and treatment of SUD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Proper patient assessment when treating pain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Proper use of multimodal treatment options when treating acute pain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0678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Medical Schools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71026"/>
            <a:ext cx="9144000" cy="4267198"/>
          </a:xfrm>
        </p:spPr>
        <p:txBody>
          <a:bodyPr/>
          <a:lstStyle/>
          <a:p>
            <a:r>
              <a:rPr lang="en-US" dirty="0"/>
              <a:t>Core competencies- continued</a:t>
            </a:r>
          </a:p>
          <a:p>
            <a:endParaRPr lang="en-US" sz="800" dirty="0"/>
          </a:p>
          <a:p>
            <a:pPr lvl="1"/>
            <a:r>
              <a:rPr lang="en-US" dirty="0"/>
              <a:t>Proper use of opioids for treating acute pain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The role of opioids in treatment of chronic non-cancer pain</a:t>
            </a:r>
          </a:p>
          <a:p>
            <a:pPr lvl="1" indent="0">
              <a:buNone/>
            </a:pPr>
            <a:endParaRPr lang="en-US" sz="800" dirty="0"/>
          </a:p>
          <a:p>
            <a:pPr lvl="1"/>
            <a:r>
              <a:rPr lang="en-US" dirty="0"/>
              <a:t>Patient risk assessment for SUD for use of opioids to treat chronic non-cancer pain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Process of patient education, initiation of treatment, patient monitoring and discontinuation of therapy of opioids to treat chronic noncancer pain.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56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Education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3" y="1625981"/>
            <a:ext cx="1956931" cy="1964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76" y="1627428"/>
            <a:ext cx="1885877" cy="1908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2" y="1571329"/>
            <a:ext cx="2057634" cy="2074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87" y="4099250"/>
            <a:ext cx="1956931" cy="1933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76" y="4080478"/>
            <a:ext cx="1999737" cy="19519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1" y="3972533"/>
            <a:ext cx="2057635" cy="20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5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8917" y="2298487"/>
            <a:ext cx="5350934" cy="450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3175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dirty="0">
                <a:solidFill>
                  <a:schemeClr val="dk1"/>
                </a:solidFill>
                <a:sym typeface="Verdana"/>
              </a:rPr>
              <a:t>Opioid Prescribing guidelines</a:t>
            </a:r>
            <a:endParaRPr lang="en-US" sz="1800" dirty="0">
              <a:solidFill>
                <a:schemeClr val="dk1"/>
              </a:solidFill>
              <a:sym typeface="Verdana"/>
            </a:endParaRP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sym typeface="Verdana"/>
              </a:rPr>
              <a:t>Pediatric and Adolescent Populations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sym typeface="Verdana"/>
              </a:rPr>
              <a:t>Emergency departments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sym typeface="Verdana"/>
              </a:rPr>
              <a:t>Dentists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sym typeface="Verdana"/>
              </a:rPr>
              <a:t>Chronic non-cancer pain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sym typeface="Verdana"/>
              </a:rPr>
              <a:t>Geriatric providers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dk1"/>
                </a:solidFill>
                <a:sym typeface="Verdana"/>
              </a:rPr>
              <a:t>Pharmacists 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Obstetrics and gynecology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Treatment of Substance Use Disorder in Pregnant Patients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Benzodiazepines </a:t>
            </a:r>
          </a:p>
          <a:p>
            <a:pPr marL="1371600" lvl="2" indent="-330200">
              <a:lnSpc>
                <a:spcPct val="120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1800" dirty="0"/>
              <a:t>Orthopedics and Sports Medicine </a:t>
            </a:r>
          </a:p>
        </p:txBody>
      </p:sp>
      <p:sp>
        <p:nvSpPr>
          <p:cNvPr id="3" name="Shape 97"/>
          <p:cNvSpPr txBox="1"/>
          <p:nvPr/>
        </p:nvSpPr>
        <p:spPr>
          <a:xfrm>
            <a:off x="338434" y="975187"/>
            <a:ext cx="42759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  <p:sp>
        <p:nvSpPr>
          <p:cNvPr id="5" name="Shape 79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9F336A-204B-4C15-A76C-A89634463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16"/>
          <a:stretch/>
        </p:blipFill>
        <p:spPr>
          <a:xfrm>
            <a:off x="5129514" y="1187710"/>
            <a:ext cx="3546929" cy="471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30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2"/>
          <p:cNvSpPr/>
          <p:nvPr/>
        </p:nvSpPr>
        <p:spPr>
          <a:xfrm>
            <a:off x="4606800" y="1151763"/>
            <a:ext cx="4537200" cy="4779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</a:t>
            </a: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esponse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endParaRPr lang="en-US" sz="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Prescription Drug Monitoring Program (PDMP)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indent="-285750">
              <a:buClr>
                <a:srgbClr val="000000"/>
              </a:buClr>
              <a:buSzPct val="25000"/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FF"/>
                </a:highlight>
              </a:rPr>
              <a:t>Critical online tool to support clinicians in identifying patients who may be struggling from the disease of addiction and help connect them with treatment services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anose="020B0604020202020204" pitchFamily="34" charset="0"/>
              <a:buChar char="•"/>
            </a:pPr>
            <a:endParaRPr lang="en-US" sz="180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8" y="1270001"/>
            <a:ext cx="4060494" cy="5232400"/>
          </a:xfrm>
          <a:prstGeom prst="rect">
            <a:avLst/>
          </a:prstGeom>
        </p:spPr>
      </p:pic>
      <p:sp>
        <p:nvSpPr>
          <p:cNvPr id="4" name="Shape 79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755301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56C70A-92FC-4892-9722-3AF5B1190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33" t="1413" r="2427" b="2341"/>
          <a:stretch/>
        </p:blipFill>
        <p:spPr>
          <a:xfrm>
            <a:off x="3276599" y="2077263"/>
            <a:ext cx="5707438" cy="37264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83E1E3-9F5F-44D4-A828-CB2D494DB51B}"/>
              </a:ext>
            </a:extLst>
          </p:cNvPr>
          <p:cNvSpPr/>
          <p:nvPr/>
        </p:nvSpPr>
        <p:spPr>
          <a:xfrm>
            <a:off x="-227120" y="1004581"/>
            <a:ext cx="5823752" cy="6234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6900" lvl="1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  <a:endParaRPr lang="en-US" sz="4000" dirty="0">
              <a:latin typeface="Verdana"/>
            </a:endParaRPr>
          </a:p>
          <a:p>
            <a:pPr marL="914400" lvl="1" indent="-3175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dirty="0">
                <a:latin typeface="Verdana"/>
              </a:rPr>
              <a:t>94,655 registered users of the PDMP since August 2016</a:t>
            </a:r>
          </a:p>
          <a:p>
            <a:pPr marL="596900" lvl="1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</a:pPr>
            <a:endParaRPr lang="en-US" sz="2000" dirty="0">
              <a:latin typeface="Verdana"/>
            </a:endParaRPr>
          </a:p>
          <a:p>
            <a:pPr marL="914400" lvl="1" indent="-3175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dirty="0">
                <a:latin typeface="Verdana"/>
              </a:rPr>
              <a:t>Average patient searches: 52,000/weekday and 9,000/weekend</a:t>
            </a:r>
          </a:p>
          <a:p>
            <a:pPr marL="596900" lvl="1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</a:pPr>
            <a:endParaRPr lang="en-US" sz="2000" dirty="0">
              <a:latin typeface="Verdana"/>
            </a:endParaRPr>
          </a:p>
          <a:p>
            <a:pPr marL="914400" lvl="1" indent="-3175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000" dirty="0">
                <a:latin typeface="Verdana"/>
              </a:rPr>
              <a:t>Interstate data sharing with 13 states and Washington D.C (including one-way sharing with MD)</a:t>
            </a:r>
          </a:p>
          <a:p>
            <a:pPr marL="914400" lvl="1" indent="-3175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-US" sz="2000" dirty="0">
              <a:latin typeface="Verdana"/>
            </a:endParaRPr>
          </a:p>
          <a:p>
            <a:pPr marL="914400" lvl="1" indent="-317500">
              <a:lnSpc>
                <a:spcPct val="120000"/>
              </a:lnSpc>
              <a:spcBef>
                <a:spcPts val="30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-US" sz="1800" dirty="0"/>
          </a:p>
        </p:txBody>
      </p:sp>
      <p:sp>
        <p:nvSpPr>
          <p:cNvPr id="6" name="Shape 79">
            <a:extLst>
              <a:ext uri="{FF2B5EF4-FFF2-40B4-BE49-F238E27FC236}">
                <a16:creationId xmlns:a16="http://schemas.microsoft.com/office/drawing/2014/main" id="{C7D40A5F-593F-434A-8B4F-733CA782C097}"/>
              </a:ext>
            </a:extLst>
          </p:cNvPr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88927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534400" cy="601592"/>
          </a:xfrm>
        </p:spPr>
        <p:txBody>
          <a:bodyPr/>
          <a:lstStyle/>
          <a:p>
            <a:pPr lvl="0" indent="0">
              <a:buNone/>
            </a:pPr>
            <a:r>
              <a:rPr lang="en-US" sz="2000" dirty="0"/>
              <a:t>From July 2016 to June 2017</a:t>
            </a:r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pPr lvl="0"/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98387"/>
              </p:ext>
            </p:extLst>
          </p:nvPr>
        </p:nvGraphicFramePr>
        <p:xfrm>
          <a:off x="460291" y="1662279"/>
          <a:ext cx="8172614" cy="340650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912921">
                  <a:extLst>
                    <a:ext uri="{9D8B030D-6E8A-4147-A177-3AD203B41FA5}">
                      <a16:colId xmlns:a16="http://schemas.microsoft.com/office/drawing/2014/main" val="1029104418"/>
                    </a:ext>
                  </a:extLst>
                </a:gridCol>
                <a:gridCol w="3083544">
                  <a:extLst>
                    <a:ext uri="{9D8B030D-6E8A-4147-A177-3AD203B41FA5}">
                      <a16:colId xmlns:a16="http://schemas.microsoft.com/office/drawing/2014/main" val="2136302673"/>
                    </a:ext>
                  </a:extLst>
                </a:gridCol>
                <a:gridCol w="3176149">
                  <a:extLst>
                    <a:ext uri="{9D8B030D-6E8A-4147-A177-3AD203B41FA5}">
                      <a16:colId xmlns:a16="http://schemas.microsoft.com/office/drawing/2014/main" val="3589680660"/>
                    </a:ext>
                  </a:extLst>
                </a:gridCol>
              </a:tblGrid>
              <a:tr h="389596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PDMP Success Measures</a:t>
                      </a:r>
                    </a:p>
                    <a:p>
                      <a:pPr algn="ctr"/>
                      <a:r>
                        <a:rPr lang="en-US" sz="2000" dirty="0"/>
                        <a:t>Doctor Shopping from </a:t>
                      </a:r>
                      <a:r>
                        <a:rPr lang="en-US" sz="2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Q1 FY16/17 to Q4 FY16/17 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080998"/>
                  </a:ext>
                </a:extLst>
              </a:tr>
              <a:tr h="812469">
                <a:tc>
                  <a:txBody>
                    <a:bodyPr/>
                    <a:lstStyle/>
                    <a:p>
                      <a:r>
                        <a:rPr lang="en-US" sz="1800" b="1" baseline="0" dirty="0"/>
                        <a:t>Drug Type Prescribed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% Change in People accessing 5+</a:t>
                      </a:r>
                      <a:r>
                        <a:rPr lang="en-US" sz="1800" b="1" baseline="0" dirty="0"/>
                        <a:t> prescribers, 5+ pharmacies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% Change in People accessing 10+ prescribers, 10+ pharmacies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901924"/>
                  </a:ext>
                </a:extLst>
              </a:tr>
              <a:tr h="510909">
                <a:tc>
                  <a:txBody>
                    <a:bodyPr/>
                    <a:lstStyle/>
                    <a:p>
                      <a:r>
                        <a:rPr lang="en-US" sz="1800" dirty="0"/>
                        <a:t>Schedule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995841"/>
                  </a:ext>
                </a:extLst>
              </a:tr>
              <a:tr h="580687">
                <a:tc>
                  <a:txBody>
                    <a:bodyPr/>
                    <a:lstStyle/>
                    <a:p>
                      <a:r>
                        <a:rPr lang="en-US" sz="1800" dirty="0"/>
                        <a:t>Schedule II</a:t>
                      </a:r>
                      <a:r>
                        <a:rPr lang="en-US" sz="1800" baseline="0" dirty="0"/>
                        <a:t> and/or III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84%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100%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19450"/>
                  </a:ext>
                </a:extLst>
              </a:tr>
              <a:tr h="580687">
                <a:tc>
                  <a:txBody>
                    <a:bodyPr/>
                    <a:lstStyle/>
                    <a:p>
                      <a:r>
                        <a:rPr lang="en-US" sz="1800" dirty="0"/>
                        <a:t>Schedule II, III</a:t>
                      </a:r>
                      <a:r>
                        <a:rPr lang="en-US" sz="1800" baseline="0" dirty="0"/>
                        <a:t> and/or IV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74%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97%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185590"/>
                  </a:ext>
                </a:extLst>
              </a:tr>
            </a:tbl>
          </a:graphicData>
        </a:graphic>
      </p:graphicFrame>
      <p:sp>
        <p:nvSpPr>
          <p:cNvPr id="5" name="Arrow: Down 4"/>
          <p:cNvSpPr/>
          <p:nvPr/>
        </p:nvSpPr>
        <p:spPr>
          <a:xfrm>
            <a:off x="3313523" y="3344569"/>
            <a:ext cx="1524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Down 5"/>
          <p:cNvSpPr/>
          <p:nvPr/>
        </p:nvSpPr>
        <p:spPr>
          <a:xfrm>
            <a:off x="6479220" y="4466369"/>
            <a:ext cx="1524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/>
          <p:cNvSpPr/>
          <p:nvPr/>
        </p:nvSpPr>
        <p:spPr>
          <a:xfrm>
            <a:off x="3323847" y="3860283"/>
            <a:ext cx="1524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/>
          <p:cNvSpPr/>
          <p:nvPr/>
        </p:nvSpPr>
        <p:spPr>
          <a:xfrm>
            <a:off x="6479220" y="3365534"/>
            <a:ext cx="1524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/>
          <p:cNvSpPr/>
          <p:nvPr/>
        </p:nvSpPr>
        <p:spPr>
          <a:xfrm>
            <a:off x="3323847" y="4466369"/>
            <a:ext cx="1524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/>
          <p:cNvSpPr/>
          <p:nvPr/>
        </p:nvSpPr>
        <p:spPr>
          <a:xfrm>
            <a:off x="6479220" y="3844238"/>
            <a:ext cx="152400" cy="2286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5580" y="5264901"/>
            <a:ext cx="8623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Number of youth who received prescriptions for painkillers with a morphine milligram equivalent (MME) greater than 100 mg per day – decreased by 30%</a:t>
            </a:r>
          </a:p>
        </p:txBody>
      </p:sp>
      <p:sp>
        <p:nvSpPr>
          <p:cNvPr id="14" name="Shape 79">
            <a:extLst>
              <a:ext uri="{FF2B5EF4-FFF2-40B4-BE49-F238E27FC236}">
                <a16:creationId xmlns:a16="http://schemas.microsoft.com/office/drawing/2014/main" id="{479F7E8A-FE6F-41A8-A040-DD9F2996E507}"/>
              </a:ext>
            </a:extLst>
          </p:cNvPr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123490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9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3" name="Shape 121"/>
          <p:cNvSpPr/>
          <p:nvPr/>
        </p:nvSpPr>
        <p:spPr>
          <a:xfrm>
            <a:off x="301461" y="1073990"/>
            <a:ext cx="5811955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  <a:p>
            <a:pPr marL="285750" lvl="0" indent="-285750">
              <a:buSzPct val="25000"/>
              <a:buFont typeface="Arial" panose="020B0604020202020204" pitchFamily="34" charset="0"/>
              <a:buChar char="•"/>
            </a:pPr>
            <a:endParaRPr lang="en-US" sz="1800" b="1" dirty="0">
              <a:latin typeface="Calibri"/>
              <a:sym typeface="Calibri"/>
            </a:endParaRPr>
          </a:p>
          <a:p>
            <a:pPr marL="285750" lvl="0" indent="-285750">
              <a:buSzPct val="25000"/>
              <a:buFont typeface="Arial" panose="020B0604020202020204" pitchFamily="34" charset="0"/>
              <a:buChar char="•"/>
            </a:pPr>
            <a:r>
              <a:rPr lang="en-US" sz="2400" dirty="0"/>
              <a:t>The Pennsylvania Prescription Drug Take-Back Program </a:t>
            </a:r>
          </a:p>
          <a:p>
            <a:pPr lvl="0">
              <a:buSzPct val="25000"/>
            </a:pPr>
            <a:endParaRPr lang="en-US" sz="2400" dirty="0"/>
          </a:p>
          <a:p>
            <a:pPr marL="285750" lvl="0" indent="-285750">
              <a:buSzPct val="25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>
              <a:buSzPct val="25000"/>
              <a:buFont typeface="Arial" panose="020B0604020202020204" pitchFamily="34" charset="0"/>
              <a:buChar char="•"/>
            </a:pPr>
            <a:r>
              <a:rPr lang="en-US" sz="2400" dirty="0"/>
              <a:t>The Pennsylvania Commission on Crime and Delinquency awarded grants to District Attorney’s to Pennsylvania counties for permanent drug take-back boxes. 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03148"/>
            <a:ext cx="3077512" cy="28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07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/>
          <p:nvPr/>
        </p:nvSpPr>
        <p:spPr>
          <a:xfrm>
            <a:off x="282709" y="1135412"/>
            <a:ext cx="4472692" cy="9924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  <p:sp>
        <p:nvSpPr>
          <p:cNvPr id="6" name="Rectangle 5"/>
          <p:cNvSpPr/>
          <p:nvPr/>
        </p:nvSpPr>
        <p:spPr>
          <a:xfrm>
            <a:off x="-266348" y="2546253"/>
            <a:ext cx="3423321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38125">
              <a:lnSpc>
                <a:spcPct val="12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sym typeface="Verdana"/>
              </a:rPr>
              <a:t>679 Prescription Drug Take Back Boxes throughout Pennsylvania</a:t>
            </a:r>
          </a:p>
          <a:p>
            <a:pPr marL="685800" lvl="1" indent="-238125">
              <a:lnSpc>
                <a:spcPct val="12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dirty="0">
                <a:solidFill>
                  <a:schemeClr val="dk1"/>
                </a:solidFill>
                <a:sym typeface="Verdana"/>
              </a:rPr>
              <a:t>To find a Location: </a:t>
            </a:r>
            <a:r>
              <a:rPr lang="en-US" sz="1800" dirty="0">
                <a:hlinkClick r:id="rId2"/>
              </a:rPr>
              <a:t>https://apps.ddap.pa.gov/GetHelpNow/PillDrop.aspx</a:t>
            </a:r>
            <a:endParaRPr lang="en-US" sz="1800" dirty="0"/>
          </a:p>
          <a:p>
            <a:pPr marL="685800" lvl="1" indent="-238125">
              <a:lnSpc>
                <a:spcPct val="120000"/>
              </a:lnSpc>
              <a:spcBef>
                <a:spcPts val="225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981" y="2546253"/>
            <a:ext cx="5733019" cy="3443659"/>
          </a:xfrm>
          <a:prstGeom prst="rect">
            <a:avLst/>
          </a:prstGeom>
        </p:spPr>
      </p:pic>
      <p:sp>
        <p:nvSpPr>
          <p:cNvPr id="8" name="Shape 79"/>
          <p:cNvSpPr txBox="1"/>
          <p:nvPr/>
        </p:nvSpPr>
        <p:spPr>
          <a:xfrm>
            <a:off x="518584" y="1102784"/>
            <a:ext cx="6000750" cy="2769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15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9" name="Shape 119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1453502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 t="17861" b="12193"/>
          <a:stretch/>
        </p:blipFill>
        <p:spPr>
          <a:xfrm>
            <a:off x="5320900" y="1208794"/>
            <a:ext cx="3433200" cy="24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96104" y="2532094"/>
            <a:ext cx="8183100" cy="293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Verdana"/>
                <a:cs typeface="Verdana"/>
                <a:sym typeface="Verdana"/>
              </a:rPr>
              <a:t>Expand naloxone </a:t>
            </a:r>
            <a:r>
              <a:rPr lang="en-US" sz="2400" b="1" dirty="0">
                <a:latin typeface="+mj-lt"/>
                <a:ea typeface="Verdana"/>
                <a:cs typeface="Verdana"/>
                <a:sym typeface="Verdana"/>
              </a:rPr>
              <a:t>a</a:t>
            </a:r>
            <a:r>
              <a:rPr lang="en-US" sz="2400" b="1" i="0" u="none" strike="noStrike" cap="none" dirty="0">
                <a:solidFill>
                  <a:srgbClr val="000000"/>
                </a:solidFill>
                <a:latin typeface="+mj-lt"/>
                <a:ea typeface="Verdana"/>
                <a:cs typeface="Verdana"/>
                <a:sym typeface="Verdana"/>
              </a:rPr>
              <a:t>ccess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cap="none" dirty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+mj-lt"/>
                <a:ea typeface="Verdana"/>
                <a:cs typeface="Verdana"/>
                <a:sym typeface="Verdana"/>
              </a:rPr>
              <a:t>Naloxone - safe and effective</a:t>
            </a:r>
          </a:p>
          <a:p>
            <a:pPr marL="457200" indent="-342900">
              <a:lnSpc>
                <a:spcPct val="150000"/>
              </a:lnSpc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 sz="2400" dirty="0">
                <a:ea typeface="Verdana"/>
                <a:cs typeface="Verdana"/>
                <a:sym typeface="Verdana"/>
              </a:rPr>
              <a:t>Standing order for first responders</a:t>
            </a:r>
          </a:p>
          <a:p>
            <a:pPr marL="457200" indent="-342900">
              <a:lnSpc>
                <a:spcPct val="150000"/>
              </a:lnSpc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 sz="2400" dirty="0">
                <a:ea typeface="Verdana"/>
                <a:cs typeface="Verdana"/>
                <a:sym typeface="Verdana"/>
              </a:rPr>
              <a:t>Standing order for general public </a:t>
            </a:r>
          </a:p>
          <a:p>
            <a:pPr marL="457200" indent="-342900">
              <a:lnSpc>
                <a:spcPct val="150000"/>
              </a:lnSpc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 sz="2400" dirty="0">
                <a:ea typeface="Verdana"/>
                <a:cs typeface="Verdana"/>
                <a:sym typeface="Verdana"/>
              </a:rPr>
              <a:t>Support for public schools to have naloxone on-site</a:t>
            </a:r>
            <a:endParaRPr lang="en-US" sz="2400" dirty="0">
              <a:latin typeface="+mj-lt"/>
              <a:ea typeface="Verdana"/>
              <a:cs typeface="Verdana"/>
              <a:sym typeface="Verdana"/>
            </a:endParaRPr>
          </a:p>
          <a:p>
            <a:pPr marL="457200" indent="-342900">
              <a:lnSpc>
                <a:spcPct val="150000"/>
              </a:lnSpc>
              <a:buClr>
                <a:srgbClr val="000000"/>
              </a:buClr>
              <a:buSzPct val="100000"/>
              <a:buFont typeface="Verdana"/>
              <a:buChar char="●"/>
            </a:pPr>
            <a:r>
              <a:rPr lang="en-US" sz="2400" dirty="0">
                <a:ea typeface="Verdana"/>
                <a:cs typeface="Verdana"/>
                <a:sym typeface="Verdana"/>
              </a:rPr>
              <a:t>Additional $5 million in Governor’s Budget for naloxone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●"/>
            </a:pPr>
            <a:endParaRPr lang="en-US" sz="2400" b="0" i="0" u="none" strike="noStrike" cap="none" dirty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</a:p>
        </p:txBody>
      </p:sp>
      <p:sp>
        <p:nvSpPr>
          <p:cNvPr id="105" name="Shape 105"/>
          <p:cNvSpPr/>
          <p:nvPr/>
        </p:nvSpPr>
        <p:spPr>
          <a:xfrm>
            <a:off x="96104" y="1086244"/>
            <a:ext cx="45372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</p:spTree>
    <p:extLst>
      <p:ext uri="{BB962C8B-B14F-4D97-AF65-F5344CB8AC3E}">
        <p14:creationId xmlns:p14="http://schemas.microsoft.com/office/powerpoint/2010/main" val="406759814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3094" y="1296829"/>
            <a:ext cx="552090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39700">
              <a:spcBef>
                <a:spcPts val="64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Up to 13 Pennsylvanians a day die of drug overdose</a:t>
            </a: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ct val="100000"/>
              <a:buFont typeface="Verdana"/>
              <a:buChar char="•"/>
            </a:pPr>
            <a:endParaRPr lang="en-US" sz="32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342900" lvl="0" indent="-139700">
              <a:spcBef>
                <a:spcPts val="64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More Americans now die every year from drug overdoses than they do from motor vehicle crashes. </a:t>
            </a:r>
          </a:p>
        </p:txBody>
      </p:sp>
      <p:pic>
        <p:nvPicPr>
          <p:cNvPr id="3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8022" y="2449902"/>
            <a:ext cx="3485072" cy="2001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45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3968212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2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pic>
        <p:nvPicPr>
          <p:cNvPr id="6" name="Picture 5" descr="https://tse1.mm.bing.net/th?&amp;id=OIP.Mbcf7a5e081e1b238533289ed51704ca6o0&amp;w=265&amp;h=176&amp;c=0&amp;pid=1.9&amp;rs=0&amp;p=0&amp;r=0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" y="2841863"/>
            <a:ext cx="2524125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41" y="2577067"/>
            <a:ext cx="2098516" cy="122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39" y="3982798"/>
            <a:ext cx="1544320" cy="102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imensions: 3 3/8 inches high, 2 inches wide, 5/8 inches thick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2841863"/>
            <a:ext cx="2807651" cy="1541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>
            <a:off x="3136900" y="1930400"/>
            <a:ext cx="25400" cy="379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97498" y="1930400"/>
            <a:ext cx="25400" cy="3797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8463" y="1930400"/>
            <a:ext cx="2178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naloxone nasal spray </a:t>
            </a:r>
            <a:endParaRPr lang="en-US" sz="16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2300" y="1901249"/>
            <a:ext cx="2573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Prefilled medication tube and an atomization device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7666" y="1864031"/>
            <a:ext cx="13580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  <a:ea typeface="Calibri" panose="020F0502020204030204" pitchFamily="34" charset="0"/>
              </a:rPr>
              <a:t>auto-injector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41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343"/>
          <p:cNvSpPr>
            <a:spLocks/>
          </p:cNvSpPr>
          <p:nvPr/>
        </p:nvSpPr>
        <p:spPr bwMode="auto">
          <a:xfrm>
            <a:off x="7307256" y="4108732"/>
            <a:ext cx="725488" cy="634068"/>
          </a:xfrm>
          <a:custGeom>
            <a:avLst/>
            <a:gdLst>
              <a:gd name="T0" fmla="*/ 2147483647 w 463"/>
              <a:gd name="T1" fmla="*/ 2147483647 h 390"/>
              <a:gd name="T2" fmla="*/ 2147483647 w 463"/>
              <a:gd name="T3" fmla="*/ 2147483647 h 390"/>
              <a:gd name="T4" fmla="*/ 2147483647 w 463"/>
              <a:gd name="T5" fmla="*/ 2147483647 h 390"/>
              <a:gd name="T6" fmla="*/ 2147483647 w 463"/>
              <a:gd name="T7" fmla="*/ 2147483647 h 390"/>
              <a:gd name="T8" fmla="*/ 2147483647 w 463"/>
              <a:gd name="T9" fmla="*/ 2147483647 h 390"/>
              <a:gd name="T10" fmla="*/ 2147483647 w 463"/>
              <a:gd name="T11" fmla="*/ 2147483647 h 390"/>
              <a:gd name="T12" fmla="*/ 2147483647 w 463"/>
              <a:gd name="T13" fmla="*/ 2147483647 h 390"/>
              <a:gd name="T14" fmla="*/ 2147483647 w 463"/>
              <a:gd name="T15" fmla="*/ 2147483647 h 390"/>
              <a:gd name="T16" fmla="*/ 2147483647 w 463"/>
              <a:gd name="T17" fmla="*/ 2147483647 h 390"/>
              <a:gd name="T18" fmla="*/ 2147483647 w 463"/>
              <a:gd name="T19" fmla="*/ 2147483647 h 390"/>
              <a:gd name="T20" fmla="*/ 2147483647 w 463"/>
              <a:gd name="T21" fmla="*/ 2147483647 h 390"/>
              <a:gd name="T22" fmla="*/ 2147483647 w 463"/>
              <a:gd name="T23" fmla="*/ 2147483647 h 390"/>
              <a:gd name="T24" fmla="*/ 2147483647 w 463"/>
              <a:gd name="T25" fmla="*/ 2147483647 h 390"/>
              <a:gd name="T26" fmla="*/ 2147483647 w 463"/>
              <a:gd name="T27" fmla="*/ 2147483647 h 390"/>
              <a:gd name="T28" fmla="*/ 2147483647 w 463"/>
              <a:gd name="T29" fmla="*/ 2147483647 h 390"/>
              <a:gd name="T30" fmla="*/ 2147483647 w 463"/>
              <a:gd name="T31" fmla="*/ 2147483647 h 390"/>
              <a:gd name="T32" fmla="*/ 2147483647 w 463"/>
              <a:gd name="T33" fmla="*/ 2147483647 h 390"/>
              <a:gd name="T34" fmla="*/ 2147483647 w 463"/>
              <a:gd name="T35" fmla="*/ 2147483647 h 390"/>
              <a:gd name="T36" fmla="*/ 2147483647 w 463"/>
              <a:gd name="T37" fmla="*/ 2147483647 h 390"/>
              <a:gd name="T38" fmla="*/ 2147483647 w 463"/>
              <a:gd name="T39" fmla="*/ 2147483647 h 390"/>
              <a:gd name="T40" fmla="*/ 2147483647 w 463"/>
              <a:gd name="T41" fmla="*/ 2147483647 h 390"/>
              <a:gd name="T42" fmla="*/ 2147483647 w 463"/>
              <a:gd name="T43" fmla="*/ 2147483647 h 390"/>
              <a:gd name="T44" fmla="*/ 2147483647 w 463"/>
              <a:gd name="T45" fmla="*/ 2147483647 h 390"/>
              <a:gd name="T46" fmla="*/ 0 w 463"/>
              <a:gd name="T47" fmla="*/ 2147483647 h 390"/>
              <a:gd name="T48" fmla="*/ 2147483647 w 463"/>
              <a:gd name="T49" fmla="*/ 2147483647 h 390"/>
              <a:gd name="T50" fmla="*/ 2147483647 w 463"/>
              <a:gd name="T51" fmla="*/ 2147483647 h 390"/>
              <a:gd name="T52" fmla="*/ 2147483647 w 463"/>
              <a:gd name="T53" fmla="*/ 2147483647 h 390"/>
              <a:gd name="T54" fmla="*/ 2147483647 w 463"/>
              <a:gd name="T55" fmla="*/ 2147483647 h 390"/>
              <a:gd name="T56" fmla="*/ 2147483647 w 463"/>
              <a:gd name="T57" fmla="*/ 2147483647 h 390"/>
              <a:gd name="T58" fmla="*/ 2147483647 w 463"/>
              <a:gd name="T59" fmla="*/ 2147483647 h 390"/>
              <a:gd name="T60" fmla="*/ 2147483647 w 463"/>
              <a:gd name="T61" fmla="*/ 0 h 390"/>
              <a:gd name="T62" fmla="*/ 2147483647 w 463"/>
              <a:gd name="T63" fmla="*/ 2147483647 h 3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63" h="390">
                <a:moveTo>
                  <a:pt x="463" y="84"/>
                </a:moveTo>
                <a:lnTo>
                  <a:pt x="450" y="108"/>
                </a:lnTo>
                <a:lnTo>
                  <a:pt x="431" y="108"/>
                </a:lnTo>
                <a:lnTo>
                  <a:pt x="437" y="126"/>
                </a:lnTo>
                <a:lnTo>
                  <a:pt x="431" y="150"/>
                </a:lnTo>
                <a:lnTo>
                  <a:pt x="405" y="162"/>
                </a:lnTo>
                <a:lnTo>
                  <a:pt x="373" y="162"/>
                </a:lnTo>
                <a:lnTo>
                  <a:pt x="354" y="192"/>
                </a:lnTo>
                <a:lnTo>
                  <a:pt x="354" y="222"/>
                </a:lnTo>
                <a:lnTo>
                  <a:pt x="341" y="246"/>
                </a:lnTo>
                <a:lnTo>
                  <a:pt x="366" y="264"/>
                </a:lnTo>
                <a:lnTo>
                  <a:pt x="354" y="276"/>
                </a:lnTo>
                <a:lnTo>
                  <a:pt x="354" y="330"/>
                </a:lnTo>
                <a:lnTo>
                  <a:pt x="225" y="390"/>
                </a:lnTo>
                <a:lnTo>
                  <a:pt x="180" y="348"/>
                </a:lnTo>
                <a:lnTo>
                  <a:pt x="186" y="318"/>
                </a:lnTo>
                <a:lnTo>
                  <a:pt x="206" y="318"/>
                </a:lnTo>
                <a:lnTo>
                  <a:pt x="154" y="264"/>
                </a:lnTo>
                <a:lnTo>
                  <a:pt x="103" y="276"/>
                </a:lnTo>
                <a:lnTo>
                  <a:pt x="77" y="204"/>
                </a:lnTo>
                <a:lnTo>
                  <a:pt x="64" y="204"/>
                </a:lnTo>
                <a:lnTo>
                  <a:pt x="58" y="222"/>
                </a:lnTo>
                <a:lnTo>
                  <a:pt x="19" y="204"/>
                </a:lnTo>
                <a:lnTo>
                  <a:pt x="0" y="162"/>
                </a:lnTo>
                <a:lnTo>
                  <a:pt x="116" y="138"/>
                </a:lnTo>
                <a:lnTo>
                  <a:pt x="186" y="126"/>
                </a:lnTo>
                <a:lnTo>
                  <a:pt x="276" y="84"/>
                </a:lnTo>
                <a:lnTo>
                  <a:pt x="315" y="54"/>
                </a:lnTo>
                <a:lnTo>
                  <a:pt x="315" y="42"/>
                </a:lnTo>
                <a:lnTo>
                  <a:pt x="328" y="30"/>
                </a:lnTo>
                <a:lnTo>
                  <a:pt x="405" y="0"/>
                </a:lnTo>
                <a:lnTo>
                  <a:pt x="463" y="84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1" name="Freeform 345"/>
          <p:cNvSpPr>
            <a:spLocks/>
          </p:cNvSpPr>
          <p:nvPr/>
        </p:nvSpPr>
        <p:spPr bwMode="auto">
          <a:xfrm>
            <a:off x="6945313" y="4348445"/>
            <a:ext cx="776287" cy="546100"/>
          </a:xfrm>
          <a:custGeom>
            <a:avLst/>
            <a:gdLst>
              <a:gd name="T0" fmla="*/ 0 w 457"/>
              <a:gd name="T1" fmla="*/ 2147483647 h 336"/>
              <a:gd name="T2" fmla="*/ 2147483647 w 457"/>
              <a:gd name="T3" fmla="*/ 2147483647 h 336"/>
              <a:gd name="T4" fmla="*/ 2147483647 w 457"/>
              <a:gd name="T5" fmla="*/ 0 h 336"/>
              <a:gd name="T6" fmla="*/ 2147483647 w 457"/>
              <a:gd name="T7" fmla="*/ 0 h 336"/>
              <a:gd name="T8" fmla="*/ 2147483647 w 457"/>
              <a:gd name="T9" fmla="*/ 2147483647 h 336"/>
              <a:gd name="T10" fmla="*/ 2147483647 w 457"/>
              <a:gd name="T11" fmla="*/ 2147483647 h 336"/>
              <a:gd name="T12" fmla="*/ 2147483647 w 457"/>
              <a:gd name="T13" fmla="*/ 2147483647 h 336"/>
              <a:gd name="T14" fmla="*/ 2147483647 w 457"/>
              <a:gd name="T15" fmla="*/ 2147483647 h 336"/>
              <a:gd name="T16" fmla="*/ 2147483647 w 457"/>
              <a:gd name="T17" fmla="*/ 2147483647 h 336"/>
              <a:gd name="T18" fmla="*/ 2147483647 w 457"/>
              <a:gd name="T19" fmla="*/ 2147483647 h 336"/>
              <a:gd name="T20" fmla="*/ 2147483647 w 457"/>
              <a:gd name="T21" fmla="*/ 2147483647 h 336"/>
              <a:gd name="T22" fmla="*/ 2147483647 w 457"/>
              <a:gd name="T23" fmla="*/ 2147483647 h 336"/>
              <a:gd name="T24" fmla="*/ 2147483647 w 457"/>
              <a:gd name="T25" fmla="*/ 2147483647 h 336"/>
              <a:gd name="T26" fmla="*/ 2147483647 w 457"/>
              <a:gd name="T27" fmla="*/ 2147483647 h 336"/>
              <a:gd name="T28" fmla="*/ 2147483647 w 457"/>
              <a:gd name="T29" fmla="*/ 2147483647 h 336"/>
              <a:gd name="T30" fmla="*/ 2147483647 w 457"/>
              <a:gd name="T31" fmla="*/ 2147483647 h 336"/>
              <a:gd name="T32" fmla="*/ 2147483647 w 457"/>
              <a:gd name="T33" fmla="*/ 2147483647 h 336"/>
              <a:gd name="T34" fmla="*/ 0 w 457"/>
              <a:gd name="T35" fmla="*/ 2147483647 h 3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7" h="336">
                <a:moveTo>
                  <a:pt x="0" y="102"/>
                </a:moveTo>
                <a:lnTo>
                  <a:pt x="110" y="42"/>
                </a:lnTo>
                <a:lnTo>
                  <a:pt x="174" y="0"/>
                </a:lnTo>
                <a:lnTo>
                  <a:pt x="232" y="0"/>
                </a:lnTo>
                <a:lnTo>
                  <a:pt x="251" y="42"/>
                </a:lnTo>
                <a:lnTo>
                  <a:pt x="290" y="60"/>
                </a:lnTo>
                <a:lnTo>
                  <a:pt x="296" y="42"/>
                </a:lnTo>
                <a:lnTo>
                  <a:pt x="309" y="42"/>
                </a:lnTo>
                <a:lnTo>
                  <a:pt x="335" y="114"/>
                </a:lnTo>
                <a:lnTo>
                  <a:pt x="386" y="102"/>
                </a:lnTo>
                <a:lnTo>
                  <a:pt x="438" y="156"/>
                </a:lnTo>
                <a:lnTo>
                  <a:pt x="418" y="156"/>
                </a:lnTo>
                <a:lnTo>
                  <a:pt x="412" y="186"/>
                </a:lnTo>
                <a:lnTo>
                  <a:pt x="457" y="228"/>
                </a:lnTo>
                <a:lnTo>
                  <a:pt x="399" y="282"/>
                </a:lnTo>
                <a:lnTo>
                  <a:pt x="335" y="336"/>
                </a:lnTo>
                <a:lnTo>
                  <a:pt x="296" y="312"/>
                </a:lnTo>
                <a:lnTo>
                  <a:pt x="0" y="10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2" name="Freeform 353"/>
          <p:cNvSpPr>
            <a:spLocks/>
          </p:cNvSpPr>
          <p:nvPr/>
        </p:nvSpPr>
        <p:spPr bwMode="auto">
          <a:xfrm>
            <a:off x="5299075" y="5180295"/>
            <a:ext cx="1189532" cy="752475"/>
          </a:xfrm>
          <a:custGeom>
            <a:avLst/>
            <a:gdLst>
              <a:gd name="T0" fmla="*/ 2147483647 w 746"/>
              <a:gd name="T1" fmla="*/ 2147483647 h 474"/>
              <a:gd name="T2" fmla="*/ 2147483647 w 746"/>
              <a:gd name="T3" fmla="*/ 2147483647 h 474"/>
              <a:gd name="T4" fmla="*/ 2147483647 w 746"/>
              <a:gd name="T5" fmla="*/ 2147483647 h 474"/>
              <a:gd name="T6" fmla="*/ 2147483647 w 746"/>
              <a:gd name="T7" fmla="*/ 2147483647 h 474"/>
              <a:gd name="T8" fmla="*/ 2147483647 w 746"/>
              <a:gd name="T9" fmla="*/ 2147483647 h 474"/>
              <a:gd name="T10" fmla="*/ 2147483647 w 746"/>
              <a:gd name="T11" fmla="*/ 2147483647 h 474"/>
              <a:gd name="T12" fmla="*/ 2147483647 w 746"/>
              <a:gd name="T13" fmla="*/ 2147483647 h 474"/>
              <a:gd name="T14" fmla="*/ 2147483647 w 746"/>
              <a:gd name="T15" fmla="*/ 2147483647 h 474"/>
              <a:gd name="T16" fmla="*/ 2147483647 w 746"/>
              <a:gd name="T17" fmla="*/ 2147483647 h 474"/>
              <a:gd name="T18" fmla="*/ 0 w 746"/>
              <a:gd name="T19" fmla="*/ 2147483647 h 474"/>
              <a:gd name="T20" fmla="*/ 2147483647 w 746"/>
              <a:gd name="T21" fmla="*/ 2147483647 h 474"/>
              <a:gd name="T22" fmla="*/ 2147483647 w 746"/>
              <a:gd name="T23" fmla="*/ 2147483647 h 474"/>
              <a:gd name="T24" fmla="*/ 2147483647 w 746"/>
              <a:gd name="T25" fmla="*/ 2147483647 h 474"/>
              <a:gd name="T26" fmla="*/ 2147483647 w 746"/>
              <a:gd name="T27" fmla="*/ 2147483647 h 474"/>
              <a:gd name="T28" fmla="*/ 2147483647 w 746"/>
              <a:gd name="T29" fmla="*/ 2147483647 h 474"/>
              <a:gd name="T30" fmla="*/ 2147483647 w 746"/>
              <a:gd name="T31" fmla="*/ 2147483647 h 474"/>
              <a:gd name="T32" fmla="*/ 2147483647 w 746"/>
              <a:gd name="T33" fmla="*/ 2147483647 h 474"/>
              <a:gd name="T34" fmla="*/ 2147483647 w 746"/>
              <a:gd name="T35" fmla="*/ 2147483647 h 474"/>
              <a:gd name="T36" fmla="*/ 2147483647 w 746"/>
              <a:gd name="T37" fmla="*/ 2147483647 h 474"/>
              <a:gd name="T38" fmla="*/ 2147483647 w 746"/>
              <a:gd name="T39" fmla="*/ 0 h 474"/>
              <a:gd name="T40" fmla="*/ 2147483647 w 746"/>
              <a:gd name="T41" fmla="*/ 2147483647 h 474"/>
              <a:gd name="T42" fmla="*/ 2147483647 w 746"/>
              <a:gd name="T43" fmla="*/ 0 h 474"/>
              <a:gd name="T44" fmla="*/ 2147483647 w 746"/>
              <a:gd name="T45" fmla="*/ 2147483647 h 474"/>
              <a:gd name="T46" fmla="*/ 2147483647 w 746"/>
              <a:gd name="T47" fmla="*/ 2147483647 h 474"/>
              <a:gd name="T48" fmla="*/ 2147483647 w 746"/>
              <a:gd name="T49" fmla="*/ 2147483647 h 474"/>
              <a:gd name="T50" fmla="*/ 2147483647 w 746"/>
              <a:gd name="T51" fmla="*/ 2147483647 h 474"/>
              <a:gd name="T52" fmla="*/ 2147483647 w 746"/>
              <a:gd name="T53" fmla="*/ 2147483647 h 474"/>
              <a:gd name="T54" fmla="*/ 2147483647 w 746"/>
              <a:gd name="T55" fmla="*/ 2147483647 h 474"/>
              <a:gd name="T56" fmla="*/ 2147483647 w 746"/>
              <a:gd name="T57" fmla="*/ 2147483647 h 474"/>
              <a:gd name="T58" fmla="*/ 2147483647 w 746"/>
              <a:gd name="T59" fmla="*/ 2147483647 h 474"/>
              <a:gd name="T60" fmla="*/ 2147483647 w 746"/>
              <a:gd name="T61" fmla="*/ 2147483647 h 474"/>
              <a:gd name="T62" fmla="*/ 2147483647 w 746"/>
              <a:gd name="T63" fmla="*/ 2147483647 h 474"/>
              <a:gd name="T64" fmla="*/ 2147483647 w 746"/>
              <a:gd name="T65" fmla="*/ 2147483647 h 474"/>
              <a:gd name="T66" fmla="*/ 2147483647 w 746"/>
              <a:gd name="T67" fmla="*/ 2147483647 h 47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746" h="474">
                <a:moveTo>
                  <a:pt x="122" y="474"/>
                </a:moveTo>
                <a:lnTo>
                  <a:pt x="109" y="360"/>
                </a:lnTo>
                <a:lnTo>
                  <a:pt x="148" y="336"/>
                </a:lnTo>
                <a:lnTo>
                  <a:pt x="122" y="306"/>
                </a:lnTo>
                <a:lnTo>
                  <a:pt x="148" y="276"/>
                </a:lnTo>
                <a:lnTo>
                  <a:pt x="135" y="264"/>
                </a:lnTo>
                <a:lnTo>
                  <a:pt x="96" y="192"/>
                </a:lnTo>
                <a:lnTo>
                  <a:pt x="58" y="180"/>
                </a:lnTo>
                <a:lnTo>
                  <a:pt x="38" y="150"/>
                </a:lnTo>
                <a:lnTo>
                  <a:pt x="0" y="150"/>
                </a:lnTo>
                <a:lnTo>
                  <a:pt x="96" y="66"/>
                </a:lnTo>
                <a:lnTo>
                  <a:pt x="135" y="66"/>
                </a:lnTo>
                <a:lnTo>
                  <a:pt x="122" y="54"/>
                </a:lnTo>
                <a:lnTo>
                  <a:pt x="186" y="54"/>
                </a:lnTo>
                <a:lnTo>
                  <a:pt x="173" y="42"/>
                </a:lnTo>
                <a:lnTo>
                  <a:pt x="186" y="42"/>
                </a:lnTo>
                <a:lnTo>
                  <a:pt x="173" y="24"/>
                </a:lnTo>
                <a:lnTo>
                  <a:pt x="173" y="12"/>
                </a:lnTo>
                <a:lnTo>
                  <a:pt x="199" y="12"/>
                </a:lnTo>
                <a:lnTo>
                  <a:pt x="199" y="0"/>
                </a:lnTo>
                <a:lnTo>
                  <a:pt x="212" y="12"/>
                </a:lnTo>
                <a:lnTo>
                  <a:pt x="238" y="0"/>
                </a:lnTo>
                <a:lnTo>
                  <a:pt x="321" y="42"/>
                </a:lnTo>
                <a:lnTo>
                  <a:pt x="321" y="84"/>
                </a:lnTo>
                <a:lnTo>
                  <a:pt x="347" y="96"/>
                </a:lnTo>
                <a:lnTo>
                  <a:pt x="398" y="150"/>
                </a:lnTo>
                <a:lnTo>
                  <a:pt x="469" y="168"/>
                </a:lnTo>
                <a:lnTo>
                  <a:pt x="495" y="168"/>
                </a:lnTo>
                <a:lnTo>
                  <a:pt x="546" y="252"/>
                </a:lnTo>
                <a:lnTo>
                  <a:pt x="624" y="294"/>
                </a:lnTo>
                <a:lnTo>
                  <a:pt x="636" y="336"/>
                </a:lnTo>
                <a:lnTo>
                  <a:pt x="720" y="420"/>
                </a:lnTo>
                <a:lnTo>
                  <a:pt x="746" y="462"/>
                </a:lnTo>
                <a:lnTo>
                  <a:pt x="122" y="474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3" name="Freeform 357"/>
          <p:cNvSpPr>
            <a:spLocks/>
          </p:cNvSpPr>
          <p:nvPr/>
        </p:nvSpPr>
        <p:spPr bwMode="auto">
          <a:xfrm>
            <a:off x="4854575" y="5418420"/>
            <a:ext cx="674688" cy="514350"/>
          </a:xfrm>
          <a:custGeom>
            <a:avLst/>
            <a:gdLst>
              <a:gd name="T0" fmla="*/ 2147483647 w 425"/>
              <a:gd name="T1" fmla="*/ 2147483647 h 324"/>
              <a:gd name="T2" fmla="*/ 0 w 425"/>
              <a:gd name="T3" fmla="*/ 2147483647 h 324"/>
              <a:gd name="T4" fmla="*/ 2147483647 w 425"/>
              <a:gd name="T5" fmla="*/ 2147483647 h 324"/>
              <a:gd name="T6" fmla="*/ 2147483647 w 425"/>
              <a:gd name="T7" fmla="*/ 2147483647 h 324"/>
              <a:gd name="T8" fmla="*/ 2147483647 w 425"/>
              <a:gd name="T9" fmla="*/ 0 h 324"/>
              <a:gd name="T10" fmla="*/ 2147483647 w 425"/>
              <a:gd name="T11" fmla="*/ 0 h 324"/>
              <a:gd name="T12" fmla="*/ 2147483647 w 425"/>
              <a:gd name="T13" fmla="*/ 2147483647 h 324"/>
              <a:gd name="T14" fmla="*/ 2147483647 w 425"/>
              <a:gd name="T15" fmla="*/ 2147483647 h 324"/>
              <a:gd name="T16" fmla="*/ 2147483647 w 425"/>
              <a:gd name="T17" fmla="*/ 2147483647 h 324"/>
              <a:gd name="T18" fmla="*/ 2147483647 w 425"/>
              <a:gd name="T19" fmla="*/ 2147483647 h 324"/>
              <a:gd name="T20" fmla="*/ 2147483647 w 425"/>
              <a:gd name="T21" fmla="*/ 2147483647 h 324"/>
              <a:gd name="T22" fmla="*/ 2147483647 w 425"/>
              <a:gd name="T23" fmla="*/ 2147483647 h 324"/>
              <a:gd name="T24" fmla="*/ 2147483647 w 425"/>
              <a:gd name="T25" fmla="*/ 2147483647 h 324"/>
              <a:gd name="T26" fmla="*/ 2147483647 w 425"/>
              <a:gd name="T27" fmla="*/ 2147483647 h 324"/>
              <a:gd name="T28" fmla="*/ 2147483647 w 425"/>
              <a:gd name="T29" fmla="*/ 2147483647 h 3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25" h="324">
                <a:moveTo>
                  <a:pt x="13" y="324"/>
                </a:moveTo>
                <a:lnTo>
                  <a:pt x="0" y="114"/>
                </a:lnTo>
                <a:lnTo>
                  <a:pt x="45" y="60"/>
                </a:lnTo>
                <a:lnTo>
                  <a:pt x="238" y="30"/>
                </a:lnTo>
                <a:lnTo>
                  <a:pt x="277" y="0"/>
                </a:lnTo>
                <a:lnTo>
                  <a:pt x="315" y="0"/>
                </a:lnTo>
                <a:lnTo>
                  <a:pt x="335" y="30"/>
                </a:lnTo>
                <a:lnTo>
                  <a:pt x="373" y="42"/>
                </a:lnTo>
                <a:lnTo>
                  <a:pt x="412" y="114"/>
                </a:lnTo>
                <a:lnTo>
                  <a:pt x="425" y="126"/>
                </a:lnTo>
                <a:lnTo>
                  <a:pt x="399" y="156"/>
                </a:lnTo>
                <a:lnTo>
                  <a:pt x="425" y="186"/>
                </a:lnTo>
                <a:lnTo>
                  <a:pt x="386" y="210"/>
                </a:lnTo>
                <a:lnTo>
                  <a:pt x="399" y="324"/>
                </a:lnTo>
                <a:lnTo>
                  <a:pt x="13" y="324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4" name="Freeform 359"/>
          <p:cNvSpPr>
            <a:spLocks/>
          </p:cNvSpPr>
          <p:nvPr/>
        </p:nvSpPr>
        <p:spPr bwMode="auto">
          <a:xfrm>
            <a:off x="1011238" y="4513545"/>
            <a:ext cx="898525" cy="695325"/>
          </a:xfrm>
          <a:custGeom>
            <a:avLst/>
            <a:gdLst>
              <a:gd name="T0" fmla="*/ 2147483647 w 566"/>
              <a:gd name="T1" fmla="*/ 2147483647 h 438"/>
              <a:gd name="T2" fmla="*/ 2147483647 w 566"/>
              <a:gd name="T3" fmla="*/ 2147483647 h 438"/>
              <a:gd name="T4" fmla="*/ 0 w 566"/>
              <a:gd name="T5" fmla="*/ 2147483647 h 438"/>
              <a:gd name="T6" fmla="*/ 2147483647 w 566"/>
              <a:gd name="T7" fmla="*/ 2147483647 h 438"/>
              <a:gd name="T8" fmla="*/ 2147483647 w 566"/>
              <a:gd name="T9" fmla="*/ 2147483647 h 438"/>
              <a:gd name="T10" fmla="*/ 2147483647 w 566"/>
              <a:gd name="T11" fmla="*/ 2147483647 h 438"/>
              <a:gd name="T12" fmla="*/ 2147483647 w 566"/>
              <a:gd name="T13" fmla="*/ 2147483647 h 438"/>
              <a:gd name="T14" fmla="*/ 2147483647 w 566"/>
              <a:gd name="T15" fmla="*/ 2147483647 h 438"/>
              <a:gd name="T16" fmla="*/ 2147483647 w 566"/>
              <a:gd name="T17" fmla="*/ 2147483647 h 438"/>
              <a:gd name="T18" fmla="*/ 2147483647 w 566"/>
              <a:gd name="T19" fmla="*/ 2147483647 h 438"/>
              <a:gd name="T20" fmla="*/ 2147483647 w 566"/>
              <a:gd name="T21" fmla="*/ 2147483647 h 438"/>
              <a:gd name="T22" fmla="*/ 2147483647 w 566"/>
              <a:gd name="T23" fmla="*/ 2147483647 h 438"/>
              <a:gd name="T24" fmla="*/ 2147483647 w 566"/>
              <a:gd name="T25" fmla="*/ 2147483647 h 438"/>
              <a:gd name="T26" fmla="*/ 2147483647 w 566"/>
              <a:gd name="T27" fmla="*/ 2147483647 h 438"/>
              <a:gd name="T28" fmla="*/ 2147483647 w 566"/>
              <a:gd name="T29" fmla="*/ 2147483647 h 438"/>
              <a:gd name="T30" fmla="*/ 2147483647 w 566"/>
              <a:gd name="T31" fmla="*/ 2147483647 h 438"/>
              <a:gd name="T32" fmla="*/ 2147483647 w 566"/>
              <a:gd name="T33" fmla="*/ 2147483647 h 438"/>
              <a:gd name="T34" fmla="*/ 2147483647 w 566"/>
              <a:gd name="T35" fmla="*/ 2147483647 h 438"/>
              <a:gd name="T36" fmla="*/ 2147483647 w 566"/>
              <a:gd name="T37" fmla="*/ 2147483647 h 438"/>
              <a:gd name="T38" fmla="*/ 2147483647 w 566"/>
              <a:gd name="T39" fmla="*/ 2147483647 h 438"/>
              <a:gd name="T40" fmla="*/ 2147483647 w 566"/>
              <a:gd name="T41" fmla="*/ 2147483647 h 438"/>
              <a:gd name="T42" fmla="*/ 2147483647 w 566"/>
              <a:gd name="T43" fmla="*/ 2147483647 h 438"/>
              <a:gd name="T44" fmla="*/ 2147483647 w 566"/>
              <a:gd name="T45" fmla="*/ 2147483647 h 438"/>
              <a:gd name="T46" fmla="*/ 2147483647 w 566"/>
              <a:gd name="T47" fmla="*/ 2147483647 h 438"/>
              <a:gd name="T48" fmla="*/ 2147483647 w 566"/>
              <a:gd name="T49" fmla="*/ 2147483647 h 438"/>
              <a:gd name="T50" fmla="*/ 2147483647 w 566"/>
              <a:gd name="T51" fmla="*/ 2147483647 h 438"/>
              <a:gd name="T52" fmla="*/ 2147483647 w 566"/>
              <a:gd name="T53" fmla="*/ 2147483647 h 438"/>
              <a:gd name="T54" fmla="*/ 2147483647 w 566"/>
              <a:gd name="T55" fmla="*/ 0 h 438"/>
              <a:gd name="T56" fmla="*/ 2147483647 w 566"/>
              <a:gd name="T57" fmla="*/ 2147483647 h 43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66" h="438">
                <a:moveTo>
                  <a:pt x="193" y="54"/>
                </a:moveTo>
                <a:lnTo>
                  <a:pt x="154" y="66"/>
                </a:lnTo>
                <a:lnTo>
                  <a:pt x="0" y="180"/>
                </a:lnTo>
                <a:lnTo>
                  <a:pt x="154" y="318"/>
                </a:lnTo>
                <a:lnTo>
                  <a:pt x="379" y="384"/>
                </a:lnTo>
                <a:lnTo>
                  <a:pt x="341" y="402"/>
                </a:lnTo>
                <a:lnTo>
                  <a:pt x="341" y="414"/>
                </a:lnTo>
                <a:lnTo>
                  <a:pt x="379" y="438"/>
                </a:lnTo>
                <a:lnTo>
                  <a:pt x="418" y="438"/>
                </a:lnTo>
                <a:lnTo>
                  <a:pt x="495" y="414"/>
                </a:lnTo>
                <a:lnTo>
                  <a:pt x="469" y="402"/>
                </a:lnTo>
                <a:lnTo>
                  <a:pt x="495" y="372"/>
                </a:lnTo>
                <a:lnTo>
                  <a:pt x="476" y="360"/>
                </a:lnTo>
                <a:lnTo>
                  <a:pt x="495" y="360"/>
                </a:lnTo>
                <a:lnTo>
                  <a:pt x="495" y="348"/>
                </a:lnTo>
                <a:lnTo>
                  <a:pt x="495" y="276"/>
                </a:lnTo>
                <a:lnTo>
                  <a:pt x="501" y="264"/>
                </a:lnTo>
                <a:lnTo>
                  <a:pt x="527" y="264"/>
                </a:lnTo>
                <a:lnTo>
                  <a:pt x="553" y="234"/>
                </a:lnTo>
                <a:lnTo>
                  <a:pt x="553" y="138"/>
                </a:lnTo>
                <a:lnTo>
                  <a:pt x="527" y="126"/>
                </a:lnTo>
                <a:lnTo>
                  <a:pt x="501" y="126"/>
                </a:lnTo>
                <a:lnTo>
                  <a:pt x="495" y="96"/>
                </a:lnTo>
                <a:lnTo>
                  <a:pt x="501" y="66"/>
                </a:lnTo>
                <a:lnTo>
                  <a:pt x="540" y="66"/>
                </a:lnTo>
                <a:lnTo>
                  <a:pt x="566" y="42"/>
                </a:lnTo>
                <a:lnTo>
                  <a:pt x="566" y="12"/>
                </a:lnTo>
                <a:lnTo>
                  <a:pt x="193" y="0"/>
                </a:lnTo>
                <a:lnTo>
                  <a:pt x="193" y="54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5" name="Freeform 361"/>
          <p:cNvSpPr>
            <a:spLocks/>
          </p:cNvSpPr>
          <p:nvPr/>
        </p:nvSpPr>
        <p:spPr bwMode="auto">
          <a:xfrm>
            <a:off x="1905000" y="3791232"/>
            <a:ext cx="631825" cy="952500"/>
          </a:xfrm>
          <a:custGeom>
            <a:avLst/>
            <a:gdLst>
              <a:gd name="T0" fmla="*/ 0 w 398"/>
              <a:gd name="T1" fmla="*/ 2147483647 h 600"/>
              <a:gd name="T2" fmla="*/ 2147483647 w 398"/>
              <a:gd name="T3" fmla="*/ 2147483647 h 600"/>
              <a:gd name="T4" fmla="*/ 2147483647 w 398"/>
              <a:gd name="T5" fmla="*/ 2147483647 h 600"/>
              <a:gd name="T6" fmla="*/ 2147483647 w 398"/>
              <a:gd name="T7" fmla="*/ 2147483647 h 600"/>
              <a:gd name="T8" fmla="*/ 2147483647 w 398"/>
              <a:gd name="T9" fmla="*/ 2147483647 h 600"/>
              <a:gd name="T10" fmla="*/ 2147483647 w 398"/>
              <a:gd name="T11" fmla="*/ 2147483647 h 600"/>
              <a:gd name="T12" fmla="*/ 2147483647 w 398"/>
              <a:gd name="T13" fmla="*/ 2147483647 h 600"/>
              <a:gd name="T14" fmla="*/ 2147483647 w 398"/>
              <a:gd name="T15" fmla="*/ 2147483647 h 600"/>
              <a:gd name="T16" fmla="*/ 2147483647 w 398"/>
              <a:gd name="T17" fmla="*/ 2147483647 h 600"/>
              <a:gd name="T18" fmla="*/ 2147483647 w 398"/>
              <a:gd name="T19" fmla="*/ 2147483647 h 600"/>
              <a:gd name="T20" fmla="*/ 2147483647 w 398"/>
              <a:gd name="T21" fmla="*/ 2147483647 h 600"/>
              <a:gd name="T22" fmla="*/ 2147483647 w 398"/>
              <a:gd name="T23" fmla="*/ 2147483647 h 600"/>
              <a:gd name="T24" fmla="*/ 2147483647 w 398"/>
              <a:gd name="T25" fmla="*/ 2147483647 h 600"/>
              <a:gd name="T26" fmla="*/ 2147483647 w 398"/>
              <a:gd name="T27" fmla="*/ 2147483647 h 600"/>
              <a:gd name="T28" fmla="*/ 2147483647 w 398"/>
              <a:gd name="T29" fmla="*/ 2147483647 h 600"/>
              <a:gd name="T30" fmla="*/ 2147483647 w 398"/>
              <a:gd name="T31" fmla="*/ 2147483647 h 600"/>
              <a:gd name="T32" fmla="*/ 2147483647 w 398"/>
              <a:gd name="T33" fmla="*/ 2147483647 h 600"/>
              <a:gd name="T34" fmla="*/ 2147483647 w 398"/>
              <a:gd name="T35" fmla="*/ 2147483647 h 600"/>
              <a:gd name="T36" fmla="*/ 2147483647 w 398"/>
              <a:gd name="T37" fmla="*/ 2147483647 h 600"/>
              <a:gd name="T38" fmla="*/ 2147483647 w 398"/>
              <a:gd name="T39" fmla="*/ 2147483647 h 600"/>
              <a:gd name="T40" fmla="*/ 2147483647 w 398"/>
              <a:gd name="T41" fmla="*/ 2147483647 h 600"/>
              <a:gd name="T42" fmla="*/ 2147483647 w 398"/>
              <a:gd name="T43" fmla="*/ 2147483647 h 600"/>
              <a:gd name="T44" fmla="*/ 2147483647 w 398"/>
              <a:gd name="T45" fmla="*/ 2147483647 h 600"/>
              <a:gd name="T46" fmla="*/ 2147483647 w 398"/>
              <a:gd name="T47" fmla="*/ 2147483647 h 600"/>
              <a:gd name="T48" fmla="*/ 2147483647 w 398"/>
              <a:gd name="T49" fmla="*/ 2147483647 h 600"/>
              <a:gd name="T50" fmla="*/ 2147483647 w 398"/>
              <a:gd name="T51" fmla="*/ 2147483647 h 600"/>
              <a:gd name="T52" fmla="*/ 2147483647 w 398"/>
              <a:gd name="T53" fmla="*/ 2147483647 h 600"/>
              <a:gd name="T54" fmla="*/ 2147483647 w 398"/>
              <a:gd name="T55" fmla="*/ 2147483647 h 600"/>
              <a:gd name="T56" fmla="*/ 2147483647 w 398"/>
              <a:gd name="T57" fmla="*/ 2147483647 h 600"/>
              <a:gd name="T58" fmla="*/ 2147483647 w 398"/>
              <a:gd name="T59" fmla="*/ 2147483647 h 600"/>
              <a:gd name="T60" fmla="*/ 2147483647 w 398"/>
              <a:gd name="T61" fmla="*/ 2147483647 h 600"/>
              <a:gd name="T62" fmla="*/ 2147483647 w 398"/>
              <a:gd name="T63" fmla="*/ 2147483647 h 600"/>
              <a:gd name="T64" fmla="*/ 2147483647 w 398"/>
              <a:gd name="T65" fmla="*/ 2147483647 h 600"/>
              <a:gd name="T66" fmla="*/ 2147483647 w 398"/>
              <a:gd name="T67" fmla="*/ 2147483647 h 600"/>
              <a:gd name="T68" fmla="*/ 2147483647 w 398"/>
              <a:gd name="T69" fmla="*/ 2147483647 h 600"/>
              <a:gd name="T70" fmla="*/ 2147483647 w 398"/>
              <a:gd name="T71" fmla="*/ 2147483647 h 600"/>
              <a:gd name="T72" fmla="*/ 2147483647 w 398"/>
              <a:gd name="T73" fmla="*/ 2147483647 h 600"/>
              <a:gd name="T74" fmla="*/ 0 w 398"/>
              <a:gd name="T75" fmla="*/ 2147483647 h 600"/>
              <a:gd name="T76" fmla="*/ 0 w 398"/>
              <a:gd name="T77" fmla="*/ 0 h 600"/>
              <a:gd name="T78" fmla="*/ 0 w 398"/>
              <a:gd name="T79" fmla="*/ 2147483647 h 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398" h="600">
                <a:moveTo>
                  <a:pt x="0" y="474"/>
                </a:moveTo>
                <a:lnTo>
                  <a:pt x="13" y="462"/>
                </a:lnTo>
                <a:lnTo>
                  <a:pt x="38" y="474"/>
                </a:lnTo>
                <a:lnTo>
                  <a:pt x="77" y="504"/>
                </a:lnTo>
                <a:lnTo>
                  <a:pt x="90" y="504"/>
                </a:lnTo>
                <a:lnTo>
                  <a:pt x="90" y="528"/>
                </a:lnTo>
                <a:lnTo>
                  <a:pt x="115" y="528"/>
                </a:lnTo>
                <a:lnTo>
                  <a:pt x="96" y="546"/>
                </a:lnTo>
                <a:lnTo>
                  <a:pt x="96" y="558"/>
                </a:lnTo>
                <a:lnTo>
                  <a:pt x="160" y="600"/>
                </a:lnTo>
                <a:lnTo>
                  <a:pt x="173" y="588"/>
                </a:lnTo>
                <a:lnTo>
                  <a:pt x="199" y="588"/>
                </a:lnTo>
                <a:lnTo>
                  <a:pt x="398" y="360"/>
                </a:lnTo>
                <a:lnTo>
                  <a:pt x="398" y="234"/>
                </a:lnTo>
                <a:lnTo>
                  <a:pt x="398" y="108"/>
                </a:lnTo>
                <a:lnTo>
                  <a:pt x="334" y="138"/>
                </a:lnTo>
                <a:lnTo>
                  <a:pt x="289" y="168"/>
                </a:lnTo>
                <a:lnTo>
                  <a:pt x="276" y="150"/>
                </a:lnTo>
                <a:lnTo>
                  <a:pt x="263" y="192"/>
                </a:lnTo>
                <a:lnTo>
                  <a:pt x="251" y="168"/>
                </a:lnTo>
                <a:lnTo>
                  <a:pt x="238" y="168"/>
                </a:lnTo>
                <a:lnTo>
                  <a:pt x="225" y="150"/>
                </a:lnTo>
                <a:lnTo>
                  <a:pt x="212" y="168"/>
                </a:lnTo>
                <a:lnTo>
                  <a:pt x="186" y="168"/>
                </a:lnTo>
                <a:lnTo>
                  <a:pt x="173" y="168"/>
                </a:lnTo>
                <a:lnTo>
                  <a:pt x="148" y="180"/>
                </a:lnTo>
                <a:lnTo>
                  <a:pt x="148" y="168"/>
                </a:lnTo>
                <a:lnTo>
                  <a:pt x="135" y="180"/>
                </a:lnTo>
                <a:lnTo>
                  <a:pt x="96" y="168"/>
                </a:lnTo>
                <a:lnTo>
                  <a:pt x="77" y="192"/>
                </a:lnTo>
                <a:lnTo>
                  <a:pt x="51" y="168"/>
                </a:lnTo>
                <a:lnTo>
                  <a:pt x="90" y="168"/>
                </a:lnTo>
                <a:lnTo>
                  <a:pt x="77" y="138"/>
                </a:lnTo>
                <a:lnTo>
                  <a:pt x="77" y="126"/>
                </a:lnTo>
                <a:lnTo>
                  <a:pt x="51" y="126"/>
                </a:lnTo>
                <a:lnTo>
                  <a:pt x="25" y="108"/>
                </a:lnTo>
                <a:lnTo>
                  <a:pt x="25" y="96"/>
                </a:lnTo>
                <a:lnTo>
                  <a:pt x="0" y="72"/>
                </a:lnTo>
                <a:lnTo>
                  <a:pt x="0" y="0"/>
                </a:lnTo>
                <a:lnTo>
                  <a:pt x="0" y="474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6" name="Freeform 363"/>
          <p:cNvSpPr>
            <a:spLocks/>
          </p:cNvSpPr>
          <p:nvPr/>
        </p:nvSpPr>
        <p:spPr bwMode="auto">
          <a:xfrm>
            <a:off x="3089275" y="5027895"/>
            <a:ext cx="898525" cy="885825"/>
          </a:xfrm>
          <a:custGeom>
            <a:avLst/>
            <a:gdLst>
              <a:gd name="T0" fmla="*/ 0 w 566"/>
              <a:gd name="T1" fmla="*/ 2147483647 h 558"/>
              <a:gd name="T2" fmla="*/ 2147483647 w 566"/>
              <a:gd name="T3" fmla="*/ 2147483647 h 558"/>
              <a:gd name="T4" fmla="*/ 2147483647 w 566"/>
              <a:gd name="T5" fmla="*/ 2147483647 h 558"/>
              <a:gd name="T6" fmla="*/ 2147483647 w 566"/>
              <a:gd name="T7" fmla="*/ 2147483647 h 558"/>
              <a:gd name="T8" fmla="*/ 2147483647 w 566"/>
              <a:gd name="T9" fmla="*/ 2147483647 h 558"/>
              <a:gd name="T10" fmla="*/ 2147483647 w 566"/>
              <a:gd name="T11" fmla="*/ 2147483647 h 558"/>
              <a:gd name="T12" fmla="*/ 2147483647 w 566"/>
              <a:gd name="T13" fmla="*/ 0 h 558"/>
              <a:gd name="T14" fmla="*/ 2147483647 w 566"/>
              <a:gd name="T15" fmla="*/ 2147483647 h 558"/>
              <a:gd name="T16" fmla="*/ 2147483647 w 566"/>
              <a:gd name="T17" fmla="*/ 2147483647 h 558"/>
              <a:gd name="T18" fmla="*/ 2147483647 w 566"/>
              <a:gd name="T19" fmla="*/ 2147483647 h 558"/>
              <a:gd name="T20" fmla="*/ 2147483647 w 566"/>
              <a:gd name="T21" fmla="*/ 2147483647 h 558"/>
              <a:gd name="T22" fmla="*/ 2147483647 w 566"/>
              <a:gd name="T23" fmla="*/ 2147483647 h 558"/>
              <a:gd name="T24" fmla="*/ 2147483647 w 566"/>
              <a:gd name="T25" fmla="*/ 2147483647 h 558"/>
              <a:gd name="T26" fmla="*/ 2147483647 w 566"/>
              <a:gd name="T27" fmla="*/ 2147483647 h 558"/>
              <a:gd name="T28" fmla="*/ 2147483647 w 566"/>
              <a:gd name="T29" fmla="*/ 2147483647 h 558"/>
              <a:gd name="T30" fmla="*/ 2147483647 w 566"/>
              <a:gd name="T31" fmla="*/ 2147483647 h 558"/>
              <a:gd name="T32" fmla="*/ 2147483647 w 566"/>
              <a:gd name="T33" fmla="*/ 2147483647 h 558"/>
              <a:gd name="T34" fmla="*/ 2147483647 w 566"/>
              <a:gd name="T35" fmla="*/ 2147483647 h 558"/>
              <a:gd name="T36" fmla="*/ 2147483647 w 566"/>
              <a:gd name="T37" fmla="*/ 2147483647 h 558"/>
              <a:gd name="T38" fmla="*/ 2147483647 w 566"/>
              <a:gd name="T39" fmla="*/ 2147483647 h 558"/>
              <a:gd name="T40" fmla="*/ 2147483647 w 566"/>
              <a:gd name="T41" fmla="*/ 2147483647 h 558"/>
              <a:gd name="T42" fmla="*/ 2147483647 w 566"/>
              <a:gd name="T43" fmla="*/ 2147483647 h 558"/>
              <a:gd name="T44" fmla="*/ 0 w 566"/>
              <a:gd name="T45" fmla="*/ 2147483647 h 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566" h="558">
                <a:moveTo>
                  <a:pt x="0" y="558"/>
                </a:moveTo>
                <a:lnTo>
                  <a:pt x="39" y="474"/>
                </a:lnTo>
                <a:lnTo>
                  <a:pt x="39" y="246"/>
                </a:lnTo>
                <a:lnTo>
                  <a:pt x="39" y="234"/>
                </a:lnTo>
                <a:lnTo>
                  <a:pt x="52" y="246"/>
                </a:lnTo>
                <a:lnTo>
                  <a:pt x="129" y="78"/>
                </a:lnTo>
                <a:lnTo>
                  <a:pt x="155" y="0"/>
                </a:lnTo>
                <a:lnTo>
                  <a:pt x="251" y="36"/>
                </a:lnTo>
                <a:lnTo>
                  <a:pt x="303" y="78"/>
                </a:lnTo>
                <a:lnTo>
                  <a:pt x="316" y="24"/>
                </a:lnTo>
                <a:lnTo>
                  <a:pt x="438" y="78"/>
                </a:lnTo>
                <a:lnTo>
                  <a:pt x="463" y="24"/>
                </a:lnTo>
                <a:lnTo>
                  <a:pt x="476" y="96"/>
                </a:lnTo>
                <a:lnTo>
                  <a:pt x="566" y="150"/>
                </a:lnTo>
                <a:lnTo>
                  <a:pt x="534" y="192"/>
                </a:lnTo>
                <a:lnTo>
                  <a:pt x="502" y="222"/>
                </a:lnTo>
                <a:lnTo>
                  <a:pt x="502" y="246"/>
                </a:lnTo>
                <a:lnTo>
                  <a:pt x="515" y="246"/>
                </a:lnTo>
                <a:lnTo>
                  <a:pt x="502" y="264"/>
                </a:lnTo>
                <a:lnTo>
                  <a:pt x="502" y="288"/>
                </a:lnTo>
                <a:lnTo>
                  <a:pt x="425" y="474"/>
                </a:lnTo>
                <a:lnTo>
                  <a:pt x="348" y="558"/>
                </a:lnTo>
                <a:lnTo>
                  <a:pt x="0" y="558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7" name="Freeform 365"/>
          <p:cNvSpPr>
            <a:spLocks/>
          </p:cNvSpPr>
          <p:nvPr/>
        </p:nvSpPr>
        <p:spPr bwMode="auto">
          <a:xfrm>
            <a:off x="6169026" y="4526246"/>
            <a:ext cx="1284287" cy="787399"/>
          </a:xfrm>
          <a:custGeom>
            <a:avLst/>
            <a:gdLst>
              <a:gd name="T0" fmla="*/ 2147483647 w 766"/>
              <a:gd name="T1" fmla="*/ 2147483647 h 498"/>
              <a:gd name="T2" fmla="*/ 2147483647 w 766"/>
              <a:gd name="T3" fmla="*/ 2147483647 h 498"/>
              <a:gd name="T4" fmla="*/ 2147483647 w 766"/>
              <a:gd name="T5" fmla="*/ 0 h 498"/>
              <a:gd name="T6" fmla="*/ 2147483647 w 766"/>
              <a:gd name="T7" fmla="*/ 2147483647 h 498"/>
              <a:gd name="T8" fmla="*/ 2147483647 w 766"/>
              <a:gd name="T9" fmla="*/ 2147483647 h 498"/>
              <a:gd name="T10" fmla="*/ 2147483647 w 766"/>
              <a:gd name="T11" fmla="*/ 2147483647 h 498"/>
              <a:gd name="T12" fmla="*/ 2147483647 w 766"/>
              <a:gd name="T13" fmla="*/ 2147483647 h 498"/>
              <a:gd name="T14" fmla="*/ 2147483647 w 766"/>
              <a:gd name="T15" fmla="*/ 2147483647 h 498"/>
              <a:gd name="T16" fmla="*/ 0 w 766"/>
              <a:gd name="T17" fmla="*/ 2147483647 h 498"/>
              <a:gd name="T18" fmla="*/ 2147483647 w 766"/>
              <a:gd name="T19" fmla="*/ 2147483647 h 498"/>
              <a:gd name="T20" fmla="*/ 2147483647 w 766"/>
              <a:gd name="T21" fmla="*/ 2147483647 h 498"/>
              <a:gd name="T22" fmla="*/ 2147483647 w 766"/>
              <a:gd name="T23" fmla="*/ 2147483647 h 498"/>
              <a:gd name="T24" fmla="*/ 2147483647 w 766"/>
              <a:gd name="T25" fmla="*/ 2147483647 h 498"/>
              <a:gd name="T26" fmla="*/ 2147483647 w 766"/>
              <a:gd name="T27" fmla="*/ 2147483647 h 49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766" h="498">
                <a:moveTo>
                  <a:pt x="624" y="396"/>
                </a:moveTo>
                <a:lnTo>
                  <a:pt x="766" y="204"/>
                </a:lnTo>
                <a:lnTo>
                  <a:pt x="464" y="0"/>
                </a:lnTo>
                <a:lnTo>
                  <a:pt x="374" y="42"/>
                </a:lnTo>
                <a:lnTo>
                  <a:pt x="367" y="96"/>
                </a:lnTo>
                <a:lnTo>
                  <a:pt x="329" y="96"/>
                </a:lnTo>
                <a:lnTo>
                  <a:pt x="303" y="96"/>
                </a:lnTo>
                <a:lnTo>
                  <a:pt x="206" y="138"/>
                </a:lnTo>
                <a:lnTo>
                  <a:pt x="0" y="162"/>
                </a:lnTo>
                <a:lnTo>
                  <a:pt x="181" y="288"/>
                </a:lnTo>
                <a:lnTo>
                  <a:pt x="206" y="288"/>
                </a:lnTo>
                <a:lnTo>
                  <a:pt x="251" y="330"/>
                </a:lnTo>
                <a:lnTo>
                  <a:pt x="476" y="498"/>
                </a:lnTo>
                <a:lnTo>
                  <a:pt x="624" y="39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8" name="Freeform 367"/>
          <p:cNvSpPr>
            <a:spLocks/>
          </p:cNvSpPr>
          <p:nvPr/>
        </p:nvSpPr>
        <p:spPr bwMode="auto">
          <a:xfrm>
            <a:off x="3325813" y="4427820"/>
            <a:ext cx="663575" cy="723900"/>
          </a:xfrm>
          <a:custGeom>
            <a:avLst/>
            <a:gdLst>
              <a:gd name="T0" fmla="*/ 2147483647 w 418"/>
              <a:gd name="T1" fmla="*/ 2147483647 h 456"/>
              <a:gd name="T2" fmla="*/ 2147483647 w 418"/>
              <a:gd name="T3" fmla="*/ 2147483647 h 456"/>
              <a:gd name="T4" fmla="*/ 2147483647 w 418"/>
              <a:gd name="T5" fmla="*/ 2147483647 h 456"/>
              <a:gd name="T6" fmla="*/ 2147483647 w 418"/>
              <a:gd name="T7" fmla="*/ 2147483647 h 456"/>
              <a:gd name="T8" fmla="*/ 0 w 418"/>
              <a:gd name="T9" fmla="*/ 2147483647 h 456"/>
              <a:gd name="T10" fmla="*/ 2147483647 w 418"/>
              <a:gd name="T11" fmla="*/ 2147483647 h 456"/>
              <a:gd name="T12" fmla="*/ 2147483647 w 418"/>
              <a:gd name="T13" fmla="*/ 2147483647 h 456"/>
              <a:gd name="T14" fmla="*/ 2147483647 w 418"/>
              <a:gd name="T15" fmla="*/ 2147483647 h 456"/>
              <a:gd name="T16" fmla="*/ 2147483647 w 418"/>
              <a:gd name="T17" fmla="*/ 2147483647 h 456"/>
              <a:gd name="T18" fmla="*/ 2147483647 w 418"/>
              <a:gd name="T19" fmla="*/ 2147483647 h 456"/>
              <a:gd name="T20" fmla="*/ 2147483647 w 418"/>
              <a:gd name="T21" fmla="*/ 2147483647 h 456"/>
              <a:gd name="T22" fmla="*/ 2147483647 w 418"/>
              <a:gd name="T23" fmla="*/ 2147483647 h 456"/>
              <a:gd name="T24" fmla="*/ 2147483647 w 418"/>
              <a:gd name="T25" fmla="*/ 2147483647 h 456"/>
              <a:gd name="T26" fmla="*/ 2147483647 w 418"/>
              <a:gd name="T27" fmla="*/ 2147483647 h 456"/>
              <a:gd name="T28" fmla="*/ 2147483647 w 418"/>
              <a:gd name="T29" fmla="*/ 0 h 456"/>
              <a:gd name="T30" fmla="*/ 2147483647 w 418"/>
              <a:gd name="T31" fmla="*/ 0 h 456"/>
              <a:gd name="T32" fmla="*/ 2147483647 w 418"/>
              <a:gd name="T33" fmla="*/ 2147483647 h 456"/>
              <a:gd name="T34" fmla="*/ 2147483647 w 418"/>
              <a:gd name="T35" fmla="*/ 2147483647 h 456"/>
              <a:gd name="T36" fmla="*/ 2147483647 w 418"/>
              <a:gd name="T37" fmla="*/ 2147483647 h 456"/>
              <a:gd name="T38" fmla="*/ 2147483647 w 418"/>
              <a:gd name="T39" fmla="*/ 2147483647 h 456"/>
              <a:gd name="T40" fmla="*/ 2147483647 w 418"/>
              <a:gd name="T41" fmla="*/ 2147483647 h 456"/>
              <a:gd name="T42" fmla="*/ 2147483647 w 418"/>
              <a:gd name="T43" fmla="*/ 2147483647 h 456"/>
              <a:gd name="T44" fmla="*/ 2147483647 w 418"/>
              <a:gd name="T45" fmla="*/ 2147483647 h 456"/>
              <a:gd name="T46" fmla="*/ 2147483647 w 418"/>
              <a:gd name="T47" fmla="*/ 2147483647 h 456"/>
              <a:gd name="T48" fmla="*/ 2147483647 w 418"/>
              <a:gd name="T49" fmla="*/ 2147483647 h 456"/>
              <a:gd name="T50" fmla="*/ 2147483647 w 418"/>
              <a:gd name="T51" fmla="*/ 2147483647 h 456"/>
              <a:gd name="T52" fmla="*/ 2147483647 w 418"/>
              <a:gd name="T53" fmla="*/ 2147483647 h 456"/>
              <a:gd name="T54" fmla="*/ 2147483647 w 418"/>
              <a:gd name="T55" fmla="*/ 2147483647 h 456"/>
              <a:gd name="T56" fmla="*/ 2147483647 w 418"/>
              <a:gd name="T57" fmla="*/ 2147483647 h 45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418" h="456">
                <a:moveTo>
                  <a:pt x="283" y="456"/>
                </a:moveTo>
                <a:lnTo>
                  <a:pt x="161" y="402"/>
                </a:lnTo>
                <a:lnTo>
                  <a:pt x="148" y="456"/>
                </a:lnTo>
                <a:lnTo>
                  <a:pt x="96" y="414"/>
                </a:lnTo>
                <a:lnTo>
                  <a:pt x="0" y="378"/>
                </a:lnTo>
                <a:lnTo>
                  <a:pt x="6" y="360"/>
                </a:lnTo>
                <a:lnTo>
                  <a:pt x="45" y="336"/>
                </a:lnTo>
                <a:lnTo>
                  <a:pt x="70" y="210"/>
                </a:lnTo>
                <a:lnTo>
                  <a:pt x="83" y="186"/>
                </a:lnTo>
                <a:lnTo>
                  <a:pt x="122" y="168"/>
                </a:lnTo>
                <a:lnTo>
                  <a:pt x="148" y="126"/>
                </a:lnTo>
                <a:lnTo>
                  <a:pt x="148" y="84"/>
                </a:lnTo>
                <a:lnTo>
                  <a:pt x="186" y="84"/>
                </a:lnTo>
                <a:lnTo>
                  <a:pt x="225" y="18"/>
                </a:lnTo>
                <a:lnTo>
                  <a:pt x="212" y="0"/>
                </a:lnTo>
                <a:lnTo>
                  <a:pt x="418" y="0"/>
                </a:lnTo>
                <a:lnTo>
                  <a:pt x="347" y="42"/>
                </a:lnTo>
                <a:lnTo>
                  <a:pt x="334" y="60"/>
                </a:lnTo>
                <a:lnTo>
                  <a:pt x="360" y="102"/>
                </a:lnTo>
                <a:lnTo>
                  <a:pt x="379" y="114"/>
                </a:lnTo>
                <a:lnTo>
                  <a:pt x="360" y="168"/>
                </a:lnTo>
                <a:lnTo>
                  <a:pt x="360" y="186"/>
                </a:lnTo>
                <a:lnTo>
                  <a:pt x="379" y="186"/>
                </a:lnTo>
                <a:lnTo>
                  <a:pt x="411" y="156"/>
                </a:lnTo>
                <a:lnTo>
                  <a:pt x="379" y="228"/>
                </a:lnTo>
                <a:lnTo>
                  <a:pt x="411" y="228"/>
                </a:lnTo>
                <a:lnTo>
                  <a:pt x="411" y="240"/>
                </a:lnTo>
                <a:lnTo>
                  <a:pt x="308" y="402"/>
                </a:lnTo>
                <a:lnTo>
                  <a:pt x="283" y="45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59" name="Freeform 369"/>
          <p:cNvSpPr>
            <a:spLocks/>
          </p:cNvSpPr>
          <p:nvPr/>
        </p:nvSpPr>
        <p:spPr bwMode="auto">
          <a:xfrm>
            <a:off x="5564188" y="2551395"/>
            <a:ext cx="1082675" cy="676275"/>
          </a:xfrm>
          <a:custGeom>
            <a:avLst/>
            <a:gdLst>
              <a:gd name="T0" fmla="*/ 2147483647 w 682"/>
              <a:gd name="T1" fmla="*/ 2147483647 h 426"/>
              <a:gd name="T2" fmla="*/ 2147483647 w 682"/>
              <a:gd name="T3" fmla="*/ 2147483647 h 426"/>
              <a:gd name="T4" fmla="*/ 2147483647 w 682"/>
              <a:gd name="T5" fmla="*/ 2147483647 h 426"/>
              <a:gd name="T6" fmla="*/ 2147483647 w 682"/>
              <a:gd name="T7" fmla="*/ 2147483647 h 426"/>
              <a:gd name="T8" fmla="*/ 2147483647 w 682"/>
              <a:gd name="T9" fmla="*/ 2147483647 h 426"/>
              <a:gd name="T10" fmla="*/ 2147483647 w 682"/>
              <a:gd name="T11" fmla="*/ 2147483647 h 426"/>
              <a:gd name="T12" fmla="*/ 0 w 682"/>
              <a:gd name="T13" fmla="*/ 0 h 426"/>
              <a:gd name="T14" fmla="*/ 2147483647 w 682"/>
              <a:gd name="T15" fmla="*/ 2147483647 h 4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82" h="426">
                <a:moveTo>
                  <a:pt x="650" y="12"/>
                </a:moveTo>
                <a:lnTo>
                  <a:pt x="682" y="330"/>
                </a:lnTo>
                <a:lnTo>
                  <a:pt x="618" y="330"/>
                </a:lnTo>
                <a:lnTo>
                  <a:pt x="592" y="426"/>
                </a:lnTo>
                <a:lnTo>
                  <a:pt x="103" y="384"/>
                </a:lnTo>
                <a:lnTo>
                  <a:pt x="52" y="384"/>
                </a:lnTo>
                <a:lnTo>
                  <a:pt x="0" y="0"/>
                </a:lnTo>
                <a:lnTo>
                  <a:pt x="650" y="12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0" name="Freeform 371"/>
          <p:cNvSpPr>
            <a:spLocks/>
          </p:cNvSpPr>
          <p:nvPr/>
        </p:nvSpPr>
        <p:spPr bwMode="auto">
          <a:xfrm>
            <a:off x="7510463" y="4637370"/>
            <a:ext cx="1001712" cy="819150"/>
          </a:xfrm>
          <a:custGeom>
            <a:avLst/>
            <a:gdLst>
              <a:gd name="T0" fmla="*/ 2147483647 w 631"/>
              <a:gd name="T1" fmla="*/ 2147483647 h 516"/>
              <a:gd name="T2" fmla="*/ 2147483647 w 631"/>
              <a:gd name="T3" fmla="*/ 2147483647 h 516"/>
              <a:gd name="T4" fmla="*/ 2147483647 w 631"/>
              <a:gd name="T5" fmla="*/ 2147483647 h 516"/>
              <a:gd name="T6" fmla="*/ 2147483647 w 631"/>
              <a:gd name="T7" fmla="*/ 2147483647 h 516"/>
              <a:gd name="T8" fmla="*/ 2147483647 w 631"/>
              <a:gd name="T9" fmla="*/ 2147483647 h 516"/>
              <a:gd name="T10" fmla="*/ 2147483647 w 631"/>
              <a:gd name="T11" fmla="*/ 2147483647 h 516"/>
              <a:gd name="T12" fmla="*/ 2147483647 w 631"/>
              <a:gd name="T13" fmla="*/ 2147483647 h 516"/>
              <a:gd name="T14" fmla="*/ 2147483647 w 631"/>
              <a:gd name="T15" fmla="*/ 2147483647 h 516"/>
              <a:gd name="T16" fmla="*/ 2147483647 w 631"/>
              <a:gd name="T17" fmla="*/ 2147483647 h 516"/>
              <a:gd name="T18" fmla="*/ 2147483647 w 631"/>
              <a:gd name="T19" fmla="*/ 2147483647 h 516"/>
              <a:gd name="T20" fmla="*/ 2147483647 w 631"/>
              <a:gd name="T21" fmla="*/ 2147483647 h 516"/>
              <a:gd name="T22" fmla="*/ 2147483647 w 631"/>
              <a:gd name="T23" fmla="*/ 2147483647 h 516"/>
              <a:gd name="T24" fmla="*/ 2147483647 w 631"/>
              <a:gd name="T25" fmla="*/ 2147483647 h 516"/>
              <a:gd name="T26" fmla="*/ 2147483647 w 631"/>
              <a:gd name="T27" fmla="*/ 2147483647 h 516"/>
              <a:gd name="T28" fmla="*/ 2147483647 w 631"/>
              <a:gd name="T29" fmla="*/ 2147483647 h 516"/>
              <a:gd name="T30" fmla="*/ 2147483647 w 631"/>
              <a:gd name="T31" fmla="*/ 2147483647 h 516"/>
              <a:gd name="T32" fmla="*/ 2147483647 w 631"/>
              <a:gd name="T33" fmla="*/ 2147483647 h 516"/>
              <a:gd name="T34" fmla="*/ 2147483647 w 631"/>
              <a:gd name="T35" fmla="*/ 2147483647 h 516"/>
              <a:gd name="T36" fmla="*/ 2147483647 w 631"/>
              <a:gd name="T37" fmla="*/ 2147483647 h 516"/>
              <a:gd name="T38" fmla="*/ 2147483647 w 631"/>
              <a:gd name="T39" fmla="*/ 2147483647 h 516"/>
              <a:gd name="T40" fmla="*/ 2147483647 w 631"/>
              <a:gd name="T41" fmla="*/ 2147483647 h 516"/>
              <a:gd name="T42" fmla="*/ 2147483647 w 631"/>
              <a:gd name="T43" fmla="*/ 2147483647 h 516"/>
              <a:gd name="T44" fmla="*/ 2147483647 w 631"/>
              <a:gd name="T45" fmla="*/ 2147483647 h 516"/>
              <a:gd name="T46" fmla="*/ 2147483647 w 631"/>
              <a:gd name="T47" fmla="*/ 2147483647 h 516"/>
              <a:gd name="T48" fmla="*/ 0 w 631"/>
              <a:gd name="T49" fmla="*/ 2147483647 h 516"/>
              <a:gd name="T50" fmla="*/ 2147483647 w 631"/>
              <a:gd name="T51" fmla="*/ 2147483647 h 516"/>
              <a:gd name="T52" fmla="*/ 2147483647 w 631"/>
              <a:gd name="T53" fmla="*/ 2147483647 h 516"/>
              <a:gd name="T54" fmla="*/ 2147483647 w 631"/>
              <a:gd name="T55" fmla="*/ 0 h 516"/>
              <a:gd name="T56" fmla="*/ 2147483647 w 631"/>
              <a:gd name="T57" fmla="*/ 2147483647 h 51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1" h="516">
                <a:moveTo>
                  <a:pt x="251" y="30"/>
                </a:moveTo>
                <a:lnTo>
                  <a:pt x="271" y="30"/>
                </a:lnTo>
                <a:lnTo>
                  <a:pt x="309" y="30"/>
                </a:lnTo>
                <a:lnTo>
                  <a:pt x="348" y="54"/>
                </a:lnTo>
                <a:lnTo>
                  <a:pt x="348" y="138"/>
                </a:lnTo>
                <a:lnTo>
                  <a:pt x="361" y="168"/>
                </a:lnTo>
                <a:lnTo>
                  <a:pt x="386" y="180"/>
                </a:lnTo>
                <a:lnTo>
                  <a:pt x="412" y="168"/>
                </a:lnTo>
                <a:lnTo>
                  <a:pt x="438" y="192"/>
                </a:lnTo>
                <a:lnTo>
                  <a:pt x="464" y="246"/>
                </a:lnTo>
                <a:lnTo>
                  <a:pt x="509" y="276"/>
                </a:lnTo>
                <a:lnTo>
                  <a:pt x="534" y="318"/>
                </a:lnTo>
                <a:lnTo>
                  <a:pt x="599" y="360"/>
                </a:lnTo>
                <a:lnTo>
                  <a:pt x="631" y="414"/>
                </a:lnTo>
                <a:lnTo>
                  <a:pt x="624" y="432"/>
                </a:lnTo>
                <a:lnTo>
                  <a:pt x="586" y="444"/>
                </a:lnTo>
                <a:lnTo>
                  <a:pt x="547" y="444"/>
                </a:lnTo>
                <a:lnTo>
                  <a:pt x="521" y="474"/>
                </a:lnTo>
                <a:lnTo>
                  <a:pt x="476" y="486"/>
                </a:lnTo>
                <a:lnTo>
                  <a:pt x="425" y="516"/>
                </a:lnTo>
                <a:lnTo>
                  <a:pt x="425" y="498"/>
                </a:lnTo>
                <a:lnTo>
                  <a:pt x="444" y="474"/>
                </a:lnTo>
                <a:lnTo>
                  <a:pt x="438" y="444"/>
                </a:lnTo>
                <a:lnTo>
                  <a:pt x="399" y="432"/>
                </a:lnTo>
                <a:lnTo>
                  <a:pt x="0" y="168"/>
                </a:lnTo>
                <a:lnTo>
                  <a:pt x="65" y="114"/>
                </a:lnTo>
                <a:lnTo>
                  <a:pt x="123" y="54"/>
                </a:lnTo>
                <a:lnTo>
                  <a:pt x="251" y="0"/>
                </a:lnTo>
                <a:lnTo>
                  <a:pt x="251" y="3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1" name="Freeform 373"/>
          <p:cNvSpPr>
            <a:spLocks/>
          </p:cNvSpPr>
          <p:nvPr/>
        </p:nvSpPr>
        <p:spPr bwMode="auto">
          <a:xfrm>
            <a:off x="1296988" y="3789645"/>
            <a:ext cx="612775" cy="752475"/>
          </a:xfrm>
          <a:custGeom>
            <a:avLst/>
            <a:gdLst>
              <a:gd name="T0" fmla="*/ 2147483647 w 386"/>
              <a:gd name="T1" fmla="*/ 2147483647 h 474"/>
              <a:gd name="T2" fmla="*/ 0 w 386"/>
              <a:gd name="T3" fmla="*/ 2147483647 h 474"/>
              <a:gd name="T4" fmla="*/ 2147483647 w 386"/>
              <a:gd name="T5" fmla="*/ 2147483647 h 474"/>
              <a:gd name="T6" fmla="*/ 2147483647 w 386"/>
              <a:gd name="T7" fmla="*/ 0 h 474"/>
              <a:gd name="T8" fmla="*/ 2147483647 w 386"/>
              <a:gd name="T9" fmla="*/ 0 h 474"/>
              <a:gd name="T10" fmla="*/ 2147483647 w 386"/>
              <a:gd name="T11" fmla="*/ 0 h 474"/>
              <a:gd name="T12" fmla="*/ 2147483647 w 386"/>
              <a:gd name="T13" fmla="*/ 2147483647 h 474"/>
              <a:gd name="T14" fmla="*/ 2147483647 w 386"/>
              <a:gd name="T15" fmla="*/ 2147483647 h 47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6" h="474">
                <a:moveTo>
                  <a:pt x="13" y="462"/>
                </a:moveTo>
                <a:lnTo>
                  <a:pt x="0" y="294"/>
                </a:lnTo>
                <a:lnTo>
                  <a:pt x="51" y="96"/>
                </a:lnTo>
                <a:lnTo>
                  <a:pt x="135" y="0"/>
                </a:lnTo>
                <a:lnTo>
                  <a:pt x="373" y="0"/>
                </a:lnTo>
                <a:lnTo>
                  <a:pt x="386" y="0"/>
                </a:lnTo>
                <a:lnTo>
                  <a:pt x="386" y="474"/>
                </a:lnTo>
                <a:lnTo>
                  <a:pt x="13" y="46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2" name="Freeform 375"/>
          <p:cNvSpPr>
            <a:spLocks/>
          </p:cNvSpPr>
          <p:nvPr/>
        </p:nvSpPr>
        <p:spPr bwMode="auto">
          <a:xfrm>
            <a:off x="2757488" y="4454808"/>
            <a:ext cx="928687" cy="704850"/>
          </a:xfrm>
          <a:custGeom>
            <a:avLst/>
            <a:gdLst>
              <a:gd name="T0" fmla="*/ 2147483647 w 585"/>
              <a:gd name="T1" fmla="*/ 2147483647 h 444"/>
              <a:gd name="T2" fmla="*/ 2147483647 w 585"/>
              <a:gd name="T3" fmla="*/ 2147483647 h 444"/>
              <a:gd name="T4" fmla="*/ 2147483647 w 585"/>
              <a:gd name="T5" fmla="*/ 2147483647 h 444"/>
              <a:gd name="T6" fmla="*/ 2147483647 w 585"/>
              <a:gd name="T7" fmla="*/ 2147483647 h 444"/>
              <a:gd name="T8" fmla="*/ 2147483647 w 585"/>
              <a:gd name="T9" fmla="*/ 2147483647 h 444"/>
              <a:gd name="T10" fmla="*/ 0 w 585"/>
              <a:gd name="T11" fmla="*/ 2147483647 h 444"/>
              <a:gd name="T12" fmla="*/ 2147483647 w 585"/>
              <a:gd name="T13" fmla="*/ 2147483647 h 444"/>
              <a:gd name="T14" fmla="*/ 2147483647 w 585"/>
              <a:gd name="T15" fmla="*/ 0 h 444"/>
              <a:gd name="T16" fmla="*/ 2147483647 w 585"/>
              <a:gd name="T17" fmla="*/ 0 h 444"/>
              <a:gd name="T18" fmla="*/ 2147483647 w 585"/>
              <a:gd name="T19" fmla="*/ 2147483647 h 444"/>
              <a:gd name="T20" fmla="*/ 2147483647 w 585"/>
              <a:gd name="T21" fmla="*/ 2147483647 h 444"/>
              <a:gd name="T22" fmla="*/ 2147483647 w 585"/>
              <a:gd name="T23" fmla="*/ 2147483647 h 444"/>
              <a:gd name="T24" fmla="*/ 2147483647 w 585"/>
              <a:gd name="T25" fmla="*/ 2147483647 h 444"/>
              <a:gd name="T26" fmla="*/ 2147483647 w 585"/>
              <a:gd name="T27" fmla="*/ 2147483647 h 444"/>
              <a:gd name="T28" fmla="*/ 2147483647 w 585"/>
              <a:gd name="T29" fmla="*/ 2147483647 h 444"/>
              <a:gd name="T30" fmla="*/ 2147483647 w 585"/>
              <a:gd name="T31" fmla="*/ 2147483647 h 444"/>
              <a:gd name="T32" fmla="*/ 2147483647 w 585"/>
              <a:gd name="T33" fmla="*/ 2147483647 h 444"/>
              <a:gd name="T34" fmla="*/ 2147483647 w 585"/>
              <a:gd name="T35" fmla="*/ 2147483647 h 444"/>
              <a:gd name="T36" fmla="*/ 2147483647 w 585"/>
              <a:gd name="T37" fmla="*/ 2147483647 h 4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85" h="444">
                <a:moveTo>
                  <a:pt x="335" y="444"/>
                </a:moveTo>
                <a:lnTo>
                  <a:pt x="174" y="444"/>
                </a:lnTo>
                <a:lnTo>
                  <a:pt x="148" y="444"/>
                </a:lnTo>
                <a:lnTo>
                  <a:pt x="135" y="414"/>
                </a:lnTo>
                <a:lnTo>
                  <a:pt x="109" y="402"/>
                </a:lnTo>
                <a:lnTo>
                  <a:pt x="0" y="402"/>
                </a:lnTo>
                <a:lnTo>
                  <a:pt x="71" y="306"/>
                </a:lnTo>
                <a:lnTo>
                  <a:pt x="212" y="0"/>
                </a:lnTo>
                <a:lnTo>
                  <a:pt x="585" y="0"/>
                </a:lnTo>
                <a:lnTo>
                  <a:pt x="547" y="66"/>
                </a:lnTo>
                <a:lnTo>
                  <a:pt x="508" y="66"/>
                </a:lnTo>
                <a:lnTo>
                  <a:pt x="508" y="108"/>
                </a:lnTo>
                <a:lnTo>
                  <a:pt x="482" y="150"/>
                </a:lnTo>
                <a:lnTo>
                  <a:pt x="444" y="168"/>
                </a:lnTo>
                <a:lnTo>
                  <a:pt x="437" y="192"/>
                </a:lnTo>
                <a:lnTo>
                  <a:pt x="405" y="318"/>
                </a:lnTo>
                <a:lnTo>
                  <a:pt x="373" y="348"/>
                </a:lnTo>
                <a:lnTo>
                  <a:pt x="360" y="360"/>
                </a:lnTo>
                <a:lnTo>
                  <a:pt x="335" y="444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3" name="Freeform 377"/>
          <p:cNvSpPr>
            <a:spLocks/>
          </p:cNvSpPr>
          <p:nvPr/>
        </p:nvSpPr>
        <p:spPr bwMode="auto">
          <a:xfrm>
            <a:off x="3573463" y="3122895"/>
            <a:ext cx="592137" cy="590550"/>
          </a:xfrm>
          <a:custGeom>
            <a:avLst/>
            <a:gdLst>
              <a:gd name="T0" fmla="*/ 2147483647 w 373"/>
              <a:gd name="T1" fmla="*/ 2147483647 h 372"/>
              <a:gd name="T2" fmla="*/ 2147483647 w 373"/>
              <a:gd name="T3" fmla="*/ 2147483647 h 372"/>
              <a:gd name="T4" fmla="*/ 2147483647 w 373"/>
              <a:gd name="T5" fmla="*/ 2147483647 h 372"/>
              <a:gd name="T6" fmla="*/ 2147483647 w 373"/>
              <a:gd name="T7" fmla="*/ 2147483647 h 372"/>
              <a:gd name="T8" fmla="*/ 2147483647 w 373"/>
              <a:gd name="T9" fmla="*/ 0 h 372"/>
              <a:gd name="T10" fmla="*/ 2147483647 w 373"/>
              <a:gd name="T11" fmla="*/ 0 h 372"/>
              <a:gd name="T12" fmla="*/ 2147483647 w 373"/>
              <a:gd name="T13" fmla="*/ 2147483647 h 372"/>
              <a:gd name="T14" fmla="*/ 0 w 373"/>
              <a:gd name="T15" fmla="*/ 2147483647 h 372"/>
              <a:gd name="T16" fmla="*/ 2147483647 w 373"/>
              <a:gd name="T17" fmla="*/ 2147483647 h 372"/>
              <a:gd name="T18" fmla="*/ 2147483647 w 373"/>
              <a:gd name="T19" fmla="*/ 2147483647 h 372"/>
              <a:gd name="T20" fmla="*/ 2147483647 w 373"/>
              <a:gd name="T21" fmla="*/ 2147483647 h 3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3" h="372">
                <a:moveTo>
                  <a:pt x="276" y="372"/>
                </a:moveTo>
                <a:lnTo>
                  <a:pt x="373" y="234"/>
                </a:lnTo>
                <a:lnTo>
                  <a:pt x="373" y="138"/>
                </a:lnTo>
                <a:lnTo>
                  <a:pt x="315" y="138"/>
                </a:lnTo>
                <a:lnTo>
                  <a:pt x="186" y="0"/>
                </a:lnTo>
                <a:lnTo>
                  <a:pt x="13" y="0"/>
                </a:lnTo>
                <a:lnTo>
                  <a:pt x="13" y="12"/>
                </a:lnTo>
                <a:lnTo>
                  <a:pt x="0" y="192"/>
                </a:lnTo>
                <a:lnTo>
                  <a:pt x="148" y="192"/>
                </a:lnTo>
                <a:lnTo>
                  <a:pt x="161" y="360"/>
                </a:lnTo>
                <a:lnTo>
                  <a:pt x="276" y="37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4" name="Freeform 379"/>
          <p:cNvSpPr>
            <a:spLocks/>
          </p:cNvSpPr>
          <p:nvPr/>
        </p:nvSpPr>
        <p:spPr bwMode="auto">
          <a:xfrm>
            <a:off x="6804025" y="3837270"/>
            <a:ext cx="695325" cy="590550"/>
          </a:xfrm>
          <a:custGeom>
            <a:avLst/>
            <a:gdLst>
              <a:gd name="T0" fmla="*/ 2147483647 w 438"/>
              <a:gd name="T1" fmla="*/ 2147483647 h 372"/>
              <a:gd name="T2" fmla="*/ 2147483647 w 438"/>
              <a:gd name="T3" fmla="*/ 2147483647 h 372"/>
              <a:gd name="T4" fmla="*/ 2147483647 w 438"/>
              <a:gd name="T5" fmla="*/ 2147483647 h 372"/>
              <a:gd name="T6" fmla="*/ 2147483647 w 438"/>
              <a:gd name="T7" fmla="*/ 2147483647 h 372"/>
              <a:gd name="T8" fmla="*/ 2147483647 w 438"/>
              <a:gd name="T9" fmla="*/ 2147483647 h 372"/>
              <a:gd name="T10" fmla="*/ 2147483647 w 438"/>
              <a:gd name="T11" fmla="*/ 2147483647 h 372"/>
              <a:gd name="T12" fmla="*/ 2147483647 w 438"/>
              <a:gd name="T13" fmla="*/ 2147483647 h 372"/>
              <a:gd name="T14" fmla="*/ 2147483647 w 438"/>
              <a:gd name="T15" fmla="*/ 2147483647 h 372"/>
              <a:gd name="T16" fmla="*/ 2147483647 w 438"/>
              <a:gd name="T17" fmla="*/ 2147483647 h 372"/>
              <a:gd name="T18" fmla="*/ 2147483647 w 438"/>
              <a:gd name="T19" fmla="*/ 0 h 372"/>
              <a:gd name="T20" fmla="*/ 2147483647 w 438"/>
              <a:gd name="T21" fmla="*/ 0 h 372"/>
              <a:gd name="T22" fmla="*/ 2147483647 w 438"/>
              <a:gd name="T23" fmla="*/ 2147483647 h 372"/>
              <a:gd name="T24" fmla="*/ 2147483647 w 438"/>
              <a:gd name="T25" fmla="*/ 2147483647 h 372"/>
              <a:gd name="T26" fmla="*/ 2147483647 w 438"/>
              <a:gd name="T27" fmla="*/ 2147483647 h 372"/>
              <a:gd name="T28" fmla="*/ 0 w 438"/>
              <a:gd name="T29" fmla="*/ 2147483647 h 372"/>
              <a:gd name="T30" fmla="*/ 2147483647 w 438"/>
              <a:gd name="T31" fmla="*/ 2147483647 h 372"/>
              <a:gd name="T32" fmla="*/ 2147483647 w 438"/>
              <a:gd name="T33" fmla="*/ 2147483647 h 372"/>
              <a:gd name="T34" fmla="*/ 2147483647 w 438"/>
              <a:gd name="T35" fmla="*/ 2147483647 h 3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8" h="372">
                <a:moveTo>
                  <a:pt x="264" y="330"/>
                </a:moveTo>
                <a:lnTo>
                  <a:pt x="322" y="330"/>
                </a:lnTo>
                <a:lnTo>
                  <a:pt x="438" y="306"/>
                </a:lnTo>
                <a:lnTo>
                  <a:pt x="360" y="180"/>
                </a:lnTo>
                <a:lnTo>
                  <a:pt x="386" y="168"/>
                </a:lnTo>
                <a:lnTo>
                  <a:pt x="380" y="168"/>
                </a:lnTo>
                <a:lnTo>
                  <a:pt x="425" y="138"/>
                </a:lnTo>
                <a:lnTo>
                  <a:pt x="322" y="30"/>
                </a:lnTo>
                <a:lnTo>
                  <a:pt x="303" y="12"/>
                </a:lnTo>
                <a:lnTo>
                  <a:pt x="277" y="0"/>
                </a:lnTo>
                <a:lnTo>
                  <a:pt x="251" y="0"/>
                </a:lnTo>
                <a:lnTo>
                  <a:pt x="200" y="42"/>
                </a:lnTo>
                <a:lnTo>
                  <a:pt x="187" y="84"/>
                </a:lnTo>
                <a:lnTo>
                  <a:pt x="225" y="114"/>
                </a:lnTo>
                <a:lnTo>
                  <a:pt x="0" y="210"/>
                </a:lnTo>
                <a:lnTo>
                  <a:pt x="103" y="306"/>
                </a:lnTo>
                <a:lnTo>
                  <a:pt x="200" y="372"/>
                </a:lnTo>
                <a:lnTo>
                  <a:pt x="264" y="33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5" name="Freeform 381"/>
          <p:cNvSpPr>
            <a:spLocks/>
          </p:cNvSpPr>
          <p:nvPr/>
        </p:nvSpPr>
        <p:spPr bwMode="auto">
          <a:xfrm>
            <a:off x="3656012" y="3636918"/>
            <a:ext cx="1633537" cy="860425"/>
          </a:xfrm>
          <a:custGeom>
            <a:avLst/>
            <a:gdLst>
              <a:gd name="T0" fmla="*/ 0 w 1029"/>
              <a:gd name="T1" fmla="*/ 2147483647 h 528"/>
              <a:gd name="T2" fmla="*/ 0 w 1029"/>
              <a:gd name="T3" fmla="*/ 2147483647 h 528"/>
              <a:gd name="T4" fmla="*/ 2147483647 w 1029"/>
              <a:gd name="T5" fmla="*/ 2147483647 h 528"/>
              <a:gd name="T6" fmla="*/ 2147483647 w 1029"/>
              <a:gd name="T7" fmla="*/ 2147483647 h 528"/>
              <a:gd name="T8" fmla="*/ 2147483647 w 1029"/>
              <a:gd name="T9" fmla="*/ 2147483647 h 528"/>
              <a:gd name="T10" fmla="*/ 2147483647 w 1029"/>
              <a:gd name="T11" fmla="*/ 2147483647 h 528"/>
              <a:gd name="T12" fmla="*/ 2147483647 w 1029"/>
              <a:gd name="T13" fmla="*/ 2147483647 h 528"/>
              <a:gd name="T14" fmla="*/ 2147483647 w 1029"/>
              <a:gd name="T15" fmla="*/ 2147483647 h 528"/>
              <a:gd name="T16" fmla="*/ 2147483647 w 1029"/>
              <a:gd name="T17" fmla="*/ 2147483647 h 528"/>
              <a:gd name="T18" fmla="*/ 2147483647 w 1029"/>
              <a:gd name="T19" fmla="*/ 2147483647 h 528"/>
              <a:gd name="T20" fmla="*/ 2147483647 w 1029"/>
              <a:gd name="T21" fmla="*/ 2147483647 h 528"/>
              <a:gd name="T22" fmla="*/ 2147483647 w 1029"/>
              <a:gd name="T23" fmla="*/ 2147483647 h 528"/>
              <a:gd name="T24" fmla="*/ 2147483647 w 1029"/>
              <a:gd name="T25" fmla="*/ 2147483647 h 528"/>
              <a:gd name="T26" fmla="*/ 2147483647 w 1029"/>
              <a:gd name="T27" fmla="*/ 2147483647 h 528"/>
              <a:gd name="T28" fmla="*/ 2147483647 w 1029"/>
              <a:gd name="T29" fmla="*/ 2147483647 h 528"/>
              <a:gd name="T30" fmla="*/ 2147483647 w 1029"/>
              <a:gd name="T31" fmla="*/ 2147483647 h 528"/>
              <a:gd name="T32" fmla="*/ 2147483647 w 1029"/>
              <a:gd name="T33" fmla="*/ 2147483647 h 528"/>
              <a:gd name="T34" fmla="*/ 2147483647 w 1029"/>
              <a:gd name="T35" fmla="*/ 2147483647 h 528"/>
              <a:gd name="T36" fmla="*/ 2147483647 w 1029"/>
              <a:gd name="T37" fmla="*/ 2147483647 h 528"/>
              <a:gd name="T38" fmla="*/ 2147483647 w 1029"/>
              <a:gd name="T39" fmla="*/ 2147483647 h 528"/>
              <a:gd name="T40" fmla="*/ 2147483647 w 1029"/>
              <a:gd name="T41" fmla="*/ 2147483647 h 528"/>
              <a:gd name="T42" fmla="*/ 2147483647 w 1029"/>
              <a:gd name="T43" fmla="*/ 2147483647 h 528"/>
              <a:gd name="T44" fmla="*/ 2147483647 w 1029"/>
              <a:gd name="T45" fmla="*/ 2147483647 h 528"/>
              <a:gd name="T46" fmla="*/ 2147483647 w 1029"/>
              <a:gd name="T47" fmla="*/ 2147483647 h 528"/>
              <a:gd name="T48" fmla="*/ 2147483647 w 1029"/>
              <a:gd name="T49" fmla="*/ 2147483647 h 528"/>
              <a:gd name="T50" fmla="*/ 2147483647 w 1029"/>
              <a:gd name="T51" fmla="*/ 2147483647 h 528"/>
              <a:gd name="T52" fmla="*/ 2147483647 w 1029"/>
              <a:gd name="T53" fmla="*/ 2147483647 h 528"/>
              <a:gd name="T54" fmla="*/ 2147483647 w 1029"/>
              <a:gd name="T55" fmla="*/ 2147483647 h 528"/>
              <a:gd name="T56" fmla="*/ 2147483647 w 1029"/>
              <a:gd name="T57" fmla="*/ 2147483647 h 528"/>
              <a:gd name="T58" fmla="*/ 2147483647 w 1029"/>
              <a:gd name="T59" fmla="*/ 0 h 528"/>
              <a:gd name="T60" fmla="*/ 2147483647 w 1029"/>
              <a:gd name="T61" fmla="*/ 2147483647 h 528"/>
              <a:gd name="T62" fmla="*/ 2147483647 w 1029"/>
              <a:gd name="T63" fmla="*/ 2147483647 h 528"/>
              <a:gd name="T64" fmla="*/ 2147483647 w 1029"/>
              <a:gd name="T65" fmla="*/ 2147483647 h 528"/>
              <a:gd name="T66" fmla="*/ 2147483647 w 1029"/>
              <a:gd name="T67" fmla="*/ 2147483647 h 528"/>
              <a:gd name="T68" fmla="*/ 2147483647 w 1029"/>
              <a:gd name="T69" fmla="*/ 2147483647 h 528"/>
              <a:gd name="T70" fmla="*/ 2147483647 w 1029"/>
              <a:gd name="T71" fmla="*/ 2147483647 h 528"/>
              <a:gd name="T72" fmla="*/ 2147483647 w 1029"/>
              <a:gd name="T73" fmla="*/ 2147483647 h 528"/>
              <a:gd name="T74" fmla="*/ 2147483647 w 1029"/>
              <a:gd name="T75" fmla="*/ 2147483647 h 528"/>
              <a:gd name="T76" fmla="*/ 2147483647 w 1029"/>
              <a:gd name="T77" fmla="*/ 2147483647 h 528"/>
              <a:gd name="T78" fmla="*/ 2147483647 w 1029"/>
              <a:gd name="T79" fmla="*/ 2147483647 h 528"/>
              <a:gd name="T80" fmla="*/ 2147483647 w 1029"/>
              <a:gd name="T81" fmla="*/ 2147483647 h 528"/>
              <a:gd name="T82" fmla="*/ 2147483647 w 1029"/>
              <a:gd name="T83" fmla="*/ 2147483647 h 528"/>
              <a:gd name="T84" fmla="*/ 2147483647 w 1029"/>
              <a:gd name="T85" fmla="*/ 2147483647 h 528"/>
              <a:gd name="T86" fmla="*/ 2147483647 w 1029"/>
              <a:gd name="T87" fmla="*/ 2147483647 h 528"/>
              <a:gd name="T88" fmla="*/ 2147483647 w 1029"/>
              <a:gd name="T89" fmla="*/ 2147483647 h 528"/>
              <a:gd name="T90" fmla="*/ 2147483647 w 1029"/>
              <a:gd name="T91" fmla="*/ 2147483647 h 528"/>
              <a:gd name="T92" fmla="*/ 2147483647 w 1029"/>
              <a:gd name="T93" fmla="*/ 2147483647 h 528"/>
              <a:gd name="T94" fmla="*/ 2147483647 w 1029"/>
              <a:gd name="T95" fmla="*/ 2147483647 h 528"/>
              <a:gd name="T96" fmla="*/ 2147483647 w 1029"/>
              <a:gd name="T97" fmla="*/ 2147483647 h 528"/>
              <a:gd name="T98" fmla="*/ 0 w 1029"/>
              <a:gd name="T99" fmla="*/ 2147483647 h 52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29" h="528">
                <a:moveTo>
                  <a:pt x="0" y="486"/>
                </a:moveTo>
                <a:lnTo>
                  <a:pt x="0" y="474"/>
                </a:lnTo>
                <a:lnTo>
                  <a:pt x="51" y="408"/>
                </a:lnTo>
                <a:lnTo>
                  <a:pt x="64" y="396"/>
                </a:lnTo>
                <a:lnTo>
                  <a:pt x="103" y="378"/>
                </a:lnTo>
                <a:lnTo>
                  <a:pt x="129" y="336"/>
                </a:lnTo>
                <a:lnTo>
                  <a:pt x="174" y="300"/>
                </a:lnTo>
                <a:lnTo>
                  <a:pt x="174" y="282"/>
                </a:lnTo>
                <a:lnTo>
                  <a:pt x="187" y="300"/>
                </a:lnTo>
                <a:lnTo>
                  <a:pt x="199" y="282"/>
                </a:lnTo>
                <a:lnTo>
                  <a:pt x="199" y="300"/>
                </a:lnTo>
                <a:lnTo>
                  <a:pt x="251" y="282"/>
                </a:lnTo>
                <a:lnTo>
                  <a:pt x="225" y="270"/>
                </a:lnTo>
                <a:lnTo>
                  <a:pt x="238" y="252"/>
                </a:lnTo>
                <a:lnTo>
                  <a:pt x="264" y="240"/>
                </a:lnTo>
                <a:lnTo>
                  <a:pt x="251" y="210"/>
                </a:lnTo>
                <a:lnTo>
                  <a:pt x="264" y="198"/>
                </a:lnTo>
                <a:lnTo>
                  <a:pt x="251" y="198"/>
                </a:lnTo>
                <a:lnTo>
                  <a:pt x="238" y="198"/>
                </a:lnTo>
                <a:lnTo>
                  <a:pt x="212" y="144"/>
                </a:lnTo>
                <a:lnTo>
                  <a:pt x="264" y="114"/>
                </a:lnTo>
                <a:lnTo>
                  <a:pt x="277" y="102"/>
                </a:lnTo>
                <a:lnTo>
                  <a:pt x="302" y="114"/>
                </a:lnTo>
                <a:lnTo>
                  <a:pt x="302" y="84"/>
                </a:lnTo>
                <a:lnTo>
                  <a:pt x="322" y="84"/>
                </a:lnTo>
                <a:lnTo>
                  <a:pt x="341" y="60"/>
                </a:lnTo>
                <a:lnTo>
                  <a:pt x="347" y="42"/>
                </a:lnTo>
                <a:lnTo>
                  <a:pt x="367" y="42"/>
                </a:lnTo>
                <a:lnTo>
                  <a:pt x="367" y="30"/>
                </a:lnTo>
                <a:lnTo>
                  <a:pt x="405" y="0"/>
                </a:lnTo>
                <a:lnTo>
                  <a:pt x="405" y="84"/>
                </a:lnTo>
                <a:lnTo>
                  <a:pt x="476" y="84"/>
                </a:lnTo>
                <a:lnTo>
                  <a:pt x="489" y="114"/>
                </a:lnTo>
                <a:lnTo>
                  <a:pt x="502" y="114"/>
                </a:lnTo>
                <a:lnTo>
                  <a:pt x="527" y="144"/>
                </a:lnTo>
                <a:lnTo>
                  <a:pt x="592" y="144"/>
                </a:lnTo>
                <a:lnTo>
                  <a:pt x="663" y="186"/>
                </a:lnTo>
                <a:lnTo>
                  <a:pt x="675" y="228"/>
                </a:lnTo>
                <a:lnTo>
                  <a:pt x="727" y="282"/>
                </a:lnTo>
                <a:lnTo>
                  <a:pt x="849" y="252"/>
                </a:lnTo>
                <a:lnTo>
                  <a:pt x="1029" y="198"/>
                </a:lnTo>
                <a:lnTo>
                  <a:pt x="913" y="336"/>
                </a:lnTo>
                <a:lnTo>
                  <a:pt x="836" y="396"/>
                </a:lnTo>
                <a:lnTo>
                  <a:pt x="572" y="504"/>
                </a:lnTo>
                <a:lnTo>
                  <a:pt x="553" y="504"/>
                </a:lnTo>
                <a:lnTo>
                  <a:pt x="502" y="504"/>
                </a:lnTo>
                <a:lnTo>
                  <a:pt x="450" y="474"/>
                </a:lnTo>
                <a:lnTo>
                  <a:pt x="347" y="528"/>
                </a:lnTo>
                <a:lnTo>
                  <a:pt x="212" y="486"/>
                </a:lnTo>
                <a:lnTo>
                  <a:pt x="0" y="48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6" name="Freeform 383"/>
          <p:cNvSpPr>
            <a:spLocks/>
          </p:cNvSpPr>
          <p:nvPr/>
        </p:nvSpPr>
        <p:spPr bwMode="auto">
          <a:xfrm>
            <a:off x="6640513" y="5161245"/>
            <a:ext cx="1012825" cy="762000"/>
          </a:xfrm>
          <a:custGeom>
            <a:avLst/>
            <a:gdLst>
              <a:gd name="T0" fmla="*/ 2147483647 w 637"/>
              <a:gd name="T1" fmla="*/ 2147483647 h 480"/>
              <a:gd name="T2" fmla="*/ 2147483647 w 637"/>
              <a:gd name="T3" fmla="*/ 2147483647 h 480"/>
              <a:gd name="T4" fmla="*/ 2147483647 w 637"/>
              <a:gd name="T5" fmla="*/ 2147483647 h 480"/>
              <a:gd name="T6" fmla="*/ 0 w 637"/>
              <a:gd name="T7" fmla="*/ 2147483647 h 480"/>
              <a:gd name="T8" fmla="*/ 2147483647 w 637"/>
              <a:gd name="T9" fmla="*/ 2147483647 h 480"/>
              <a:gd name="T10" fmla="*/ 2147483647 w 637"/>
              <a:gd name="T11" fmla="*/ 2147483647 h 480"/>
              <a:gd name="T12" fmla="*/ 2147483647 w 637"/>
              <a:gd name="T13" fmla="*/ 2147483647 h 480"/>
              <a:gd name="T14" fmla="*/ 2147483647 w 637"/>
              <a:gd name="T15" fmla="*/ 2147483647 h 480"/>
              <a:gd name="T16" fmla="*/ 2147483647 w 637"/>
              <a:gd name="T17" fmla="*/ 2147483647 h 480"/>
              <a:gd name="T18" fmla="*/ 2147483647 w 637"/>
              <a:gd name="T19" fmla="*/ 2147483647 h 480"/>
              <a:gd name="T20" fmla="*/ 2147483647 w 637"/>
              <a:gd name="T21" fmla="*/ 2147483647 h 480"/>
              <a:gd name="T22" fmla="*/ 2147483647 w 637"/>
              <a:gd name="T23" fmla="*/ 2147483647 h 480"/>
              <a:gd name="T24" fmla="*/ 2147483647 w 637"/>
              <a:gd name="T25" fmla="*/ 2147483647 h 480"/>
              <a:gd name="T26" fmla="*/ 2147483647 w 637"/>
              <a:gd name="T27" fmla="*/ 2147483647 h 480"/>
              <a:gd name="T28" fmla="*/ 2147483647 w 637"/>
              <a:gd name="T29" fmla="*/ 2147483647 h 480"/>
              <a:gd name="T30" fmla="*/ 2147483647 w 637"/>
              <a:gd name="T31" fmla="*/ 2147483647 h 480"/>
              <a:gd name="T32" fmla="*/ 2147483647 w 637"/>
              <a:gd name="T33" fmla="*/ 2147483647 h 480"/>
              <a:gd name="T34" fmla="*/ 2147483647 w 637"/>
              <a:gd name="T35" fmla="*/ 0 h 480"/>
              <a:gd name="T36" fmla="*/ 2147483647 w 637"/>
              <a:gd name="T37" fmla="*/ 2147483647 h 480"/>
              <a:gd name="T38" fmla="*/ 2147483647 w 637"/>
              <a:gd name="T39" fmla="*/ 0 h 480"/>
              <a:gd name="T40" fmla="*/ 2147483647 w 637"/>
              <a:gd name="T41" fmla="*/ 2147483647 h 480"/>
              <a:gd name="T42" fmla="*/ 2147483647 w 637"/>
              <a:gd name="T43" fmla="*/ 2147483647 h 480"/>
              <a:gd name="T44" fmla="*/ 2147483647 w 637"/>
              <a:gd name="T45" fmla="*/ 2147483647 h 480"/>
              <a:gd name="T46" fmla="*/ 2147483647 w 637"/>
              <a:gd name="T47" fmla="*/ 2147483647 h 480"/>
              <a:gd name="T48" fmla="*/ 2147483647 w 637"/>
              <a:gd name="T49" fmla="*/ 2147483647 h 480"/>
              <a:gd name="T50" fmla="*/ 2147483647 w 637"/>
              <a:gd name="T51" fmla="*/ 2147483647 h 480"/>
              <a:gd name="T52" fmla="*/ 2147483647 w 637"/>
              <a:gd name="T53" fmla="*/ 2147483647 h 480"/>
              <a:gd name="T54" fmla="*/ 2147483647 w 637"/>
              <a:gd name="T55" fmla="*/ 2147483647 h 480"/>
              <a:gd name="T56" fmla="*/ 2147483647 w 637"/>
              <a:gd name="T57" fmla="*/ 2147483647 h 480"/>
              <a:gd name="T58" fmla="*/ 2147483647 w 637"/>
              <a:gd name="T59" fmla="*/ 2147483647 h 480"/>
              <a:gd name="T60" fmla="*/ 2147483647 w 637"/>
              <a:gd name="T61" fmla="*/ 2147483647 h 480"/>
              <a:gd name="T62" fmla="*/ 2147483647 w 637"/>
              <a:gd name="T63" fmla="*/ 2147483647 h 480"/>
              <a:gd name="T64" fmla="*/ 2147483647 w 637"/>
              <a:gd name="T65" fmla="*/ 2147483647 h 480"/>
              <a:gd name="T66" fmla="*/ 2147483647 w 637"/>
              <a:gd name="T67" fmla="*/ 2147483647 h 480"/>
              <a:gd name="T68" fmla="*/ 2147483647 w 637"/>
              <a:gd name="T69" fmla="*/ 2147483647 h 480"/>
              <a:gd name="T70" fmla="*/ 2147483647 w 637"/>
              <a:gd name="T71" fmla="*/ 2147483647 h 480"/>
              <a:gd name="T72" fmla="*/ 2147483647 w 637"/>
              <a:gd name="T73" fmla="*/ 2147483647 h 480"/>
              <a:gd name="T74" fmla="*/ 2147483647 w 637"/>
              <a:gd name="T75" fmla="*/ 2147483647 h 480"/>
              <a:gd name="T76" fmla="*/ 2147483647 w 637"/>
              <a:gd name="T77" fmla="*/ 2147483647 h 480"/>
              <a:gd name="T78" fmla="*/ 2147483647 w 637"/>
              <a:gd name="T79" fmla="*/ 2147483647 h 480"/>
              <a:gd name="T80" fmla="*/ 2147483647 w 637"/>
              <a:gd name="T81" fmla="*/ 2147483647 h 480"/>
              <a:gd name="T82" fmla="*/ 2147483647 w 637"/>
              <a:gd name="T83" fmla="*/ 2147483647 h 48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7" h="480">
                <a:moveTo>
                  <a:pt x="360" y="408"/>
                </a:moveTo>
                <a:lnTo>
                  <a:pt x="315" y="450"/>
                </a:lnTo>
                <a:lnTo>
                  <a:pt x="302" y="480"/>
                </a:lnTo>
                <a:lnTo>
                  <a:pt x="0" y="480"/>
                </a:lnTo>
                <a:lnTo>
                  <a:pt x="13" y="480"/>
                </a:lnTo>
                <a:lnTo>
                  <a:pt x="39" y="480"/>
                </a:lnTo>
                <a:lnTo>
                  <a:pt x="26" y="462"/>
                </a:lnTo>
                <a:lnTo>
                  <a:pt x="65" y="450"/>
                </a:lnTo>
                <a:lnTo>
                  <a:pt x="103" y="378"/>
                </a:lnTo>
                <a:lnTo>
                  <a:pt x="90" y="366"/>
                </a:lnTo>
                <a:lnTo>
                  <a:pt x="129" y="336"/>
                </a:lnTo>
                <a:lnTo>
                  <a:pt x="110" y="294"/>
                </a:lnTo>
                <a:lnTo>
                  <a:pt x="129" y="282"/>
                </a:lnTo>
                <a:lnTo>
                  <a:pt x="110" y="270"/>
                </a:lnTo>
                <a:lnTo>
                  <a:pt x="167" y="198"/>
                </a:lnTo>
                <a:lnTo>
                  <a:pt x="167" y="126"/>
                </a:lnTo>
                <a:lnTo>
                  <a:pt x="212" y="102"/>
                </a:lnTo>
                <a:lnTo>
                  <a:pt x="360" y="0"/>
                </a:lnTo>
                <a:lnTo>
                  <a:pt x="438" y="18"/>
                </a:lnTo>
                <a:lnTo>
                  <a:pt x="450" y="0"/>
                </a:lnTo>
                <a:lnTo>
                  <a:pt x="463" y="42"/>
                </a:lnTo>
                <a:lnTo>
                  <a:pt x="489" y="30"/>
                </a:lnTo>
                <a:lnTo>
                  <a:pt x="515" y="84"/>
                </a:lnTo>
                <a:lnTo>
                  <a:pt x="528" y="84"/>
                </a:lnTo>
                <a:lnTo>
                  <a:pt x="528" y="102"/>
                </a:lnTo>
                <a:lnTo>
                  <a:pt x="566" y="114"/>
                </a:lnTo>
                <a:lnTo>
                  <a:pt x="547" y="114"/>
                </a:lnTo>
                <a:lnTo>
                  <a:pt x="566" y="144"/>
                </a:lnTo>
                <a:lnTo>
                  <a:pt x="605" y="144"/>
                </a:lnTo>
                <a:lnTo>
                  <a:pt x="611" y="168"/>
                </a:lnTo>
                <a:lnTo>
                  <a:pt x="637" y="156"/>
                </a:lnTo>
                <a:lnTo>
                  <a:pt x="637" y="168"/>
                </a:lnTo>
                <a:lnTo>
                  <a:pt x="611" y="186"/>
                </a:lnTo>
                <a:lnTo>
                  <a:pt x="611" y="198"/>
                </a:lnTo>
                <a:lnTo>
                  <a:pt x="566" y="228"/>
                </a:lnTo>
                <a:lnTo>
                  <a:pt x="585" y="240"/>
                </a:lnTo>
                <a:lnTo>
                  <a:pt x="515" y="282"/>
                </a:lnTo>
                <a:lnTo>
                  <a:pt x="515" y="294"/>
                </a:lnTo>
                <a:lnTo>
                  <a:pt x="502" y="294"/>
                </a:lnTo>
                <a:lnTo>
                  <a:pt x="450" y="336"/>
                </a:lnTo>
                <a:lnTo>
                  <a:pt x="450" y="378"/>
                </a:lnTo>
                <a:lnTo>
                  <a:pt x="360" y="408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7" name="Freeform 385"/>
          <p:cNvSpPr>
            <a:spLocks/>
          </p:cNvSpPr>
          <p:nvPr/>
        </p:nvSpPr>
        <p:spPr bwMode="auto">
          <a:xfrm>
            <a:off x="1874838" y="3380070"/>
            <a:ext cx="652462" cy="714375"/>
          </a:xfrm>
          <a:custGeom>
            <a:avLst/>
            <a:gdLst>
              <a:gd name="T0" fmla="*/ 2147483647 w 411"/>
              <a:gd name="T1" fmla="*/ 2147483647 h 450"/>
              <a:gd name="T2" fmla="*/ 2147483647 w 411"/>
              <a:gd name="T3" fmla="*/ 2147483647 h 450"/>
              <a:gd name="T4" fmla="*/ 2147483647 w 411"/>
              <a:gd name="T5" fmla="*/ 2147483647 h 450"/>
              <a:gd name="T6" fmla="*/ 2147483647 w 411"/>
              <a:gd name="T7" fmla="*/ 2147483647 h 450"/>
              <a:gd name="T8" fmla="*/ 2147483647 w 411"/>
              <a:gd name="T9" fmla="*/ 2147483647 h 450"/>
              <a:gd name="T10" fmla="*/ 2147483647 w 411"/>
              <a:gd name="T11" fmla="*/ 2147483647 h 450"/>
              <a:gd name="T12" fmla="*/ 2147483647 w 411"/>
              <a:gd name="T13" fmla="*/ 2147483647 h 450"/>
              <a:gd name="T14" fmla="*/ 2147483647 w 411"/>
              <a:gd name="T15" fmla="*/ 2147483647 h 450"/>
              <a:gd name="T16" fmla="*/ 2147483647 w 411"/>
              <a:gd name="T17" fmla="*/ 2147483647 h 450"/>
              <a:gd name="T18" fmla="*/ 2147483647 w 411"/>
              <a:gd name="T19" fmla="*/ 2147483647 h 450"/>
              <a:gd name="T20" fmla="*/ 2147483647 w 411"/>
              <a:gd name="T21" fmla="*/ 2147483647 h 450"/>
              <a:gd name="T22" fmla="*/ 2147483647 w 411"/>
              <a:gd name="T23" fmla="*/ 2147483647 h 450"/>
              <a:gd name="T24" fmla="*/ 2147483647 w 411"/>
              <a:gd name="T25" fmla="*/ 2147483647 h 450"/>
              <a:gd name="T26" fmla="*/ 2147483647 w 411"/>
              <a:gd name="T27" fmla="*/ 2147483647 h 450"/>
              <a:gd name="T28" fmla="*/ 2147483647 w 411"/>
              <a:gd name="T29" fmla="*/ 2147483647 h 450"/>
              <a:gd name="T30" fmla="*/ 2147483647 w 411"/>
              <a:gd name="T31" fmla="*/ 2147483647 h 450"/>
              <a:gd name="T32" fmla="*/ 2147483647 w 411"/>
              <a:gd name="T33" fmla="*/ 2147483647 h 450"/>
              <a:gd name="T34" fmla="*/ 2147483647 w 411"/>
              <a:gd name="T35" fmla="*/ 2147483647 h 450"/>
              <a:gd name="T36" fmla="*/ 2147483647 w 411"/>
              <a:gd name="T37" fmla="*/ 2147483647 h 450"/>
              <a:gd name="T38" fmla="*/ 2147483647 w 411"/>
              <a:gd name="T39" fmla="*/ 2147483647 h 450"/>
              <a:gd name="T40" fmla="*/ 2147483647 w 411"/>
              <a:gd name="T41" fmla="*/ 2147483647 h 450"/>
              <a:gd name="T42" fmla="*/ 2147483647 w 411"/>
              <a:gd name="T43" fmla="*/ 2147483647 h 450"/>
              <a:gd name="T44" fmla="*/ 2147483647 w 411"/>
              <a:gd name="T45" fmla="*/ 2147483647 h 450"/>
              <a:gd name="T46" fmla="*/ 2147483647 w 411"/>
              <a:gd name="T47" fmla="*/ 2147483647 h 450"/>
              <a:gd name="T48" fmla="*/ 0 w 411"/>
              <a:gd name="T49" fmla="*/ 2147483647 h 450"/>
              <a:gd name="T50" fmla="*/ 2147483647 w 411"/>
              <a:gd name="T51" fmla="*/ 2147483647 h 450"/>
              <a:gd name="T52" fmla="*/ 2147483647 w 411"/>
              <a:gd name="T53" fmla="*/ 2147483647 h 450"/>
              <a:gd name="T54" fmla="*/ 2147483647 w 411"/>
              <a:gd name="T55" fmla="*/ 2147483647 h 450"/>
              <a:gd name="T56" fmla="*/ 2147483647 w 411"/>
              <a:gd name="T57" fmla="*/ 2147483647 h 450"/>
              <a:gd name="T58" fmla="*/ 2147483647 w 411"/>
              <a:gd name="T59" fmla="*/ 2147483647 h 450"/>
              <a:gd name="T60" fmla="*/ 2147483647 w 411"/>
              <a:gd name="T61" fmla="*/ 2147483647 h 450"/>
              <a:gd name="T62" fmla="*/ 2147483647 w 411"/>
              <a:gd name="T63" fmla="*/ 2147483647 h 450"/>
              <a:gd name="T64" fmla="*/ 2147483647 w 411"/>
              <a:gd name="T65" fmla="*/ 2147483647 h 450"/>
              <a:gd name="T66" fmla="*/ 2147483647 w 411"/>
              <a:gd name="T67" fmla="*/ 2147483647 h 450"/>
              <a:gd name="T68" fmla="*/ 2147483647 w 411"/>
              <a:gd name="T69" fmla="*/ 2147483647 h 450"/>
              <a:gd name="T70" fmla="*/ 2147483647 w 411"/>
              <a:gd name="T71" fmla="*/ 2147483647 h 450"/>
              <a:gd name="T72" fmla="*/ 2147483647 w 411"/>
              <a:gd name="T73" fmla="*/ 2147483647 h 450"/>
              <a:gd name="T74" fmla="*/ 2147483647 w 411"/>
              <a:gd name="T75" fmla="*/ 0 h 450"/>
              <a:gd name="T76" fmla="*/ 2147483647 w 411"/>
              <a:gd name="T77" fmla="*/ 0 h 450"/>
              <a:gd name="T78" fmla="*/ 2147483647 w 411"/>
              <a:gd name="T79" fmla="*/ 2147483647 h 450"/>
              <a:gd name="T80" fmla="*/ 2147483647 w 411"/>
              <a:gd name="T81" fmla="*/ 2147483647 h 450"/>
              <a:gd name="T82" fmla="*/ 2147483647 w 411"/>
              <a:gd name="T83" fmla="*/ 2147483647 h 45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1" h="450">
                <a:moveTo>
                  <a:pt x="347" y="396"/>
                </a:moveTo>
                <a:lnTo>
                  <a:pt x="302" y="420"/>
                </a:lnTo>
                <a:lnTo>
                  <a:pt x="283" y="408"/>
                </a:lnTo>
                <a:lnTo>
                  <a:pt x="276" y="450"/>
                </a:lnTo>
                <a:lnTo>
                  <a:pt x="263" y="420"/>
                </a:lnTo>
                <a:lnTo>
                  <a:pt x="251" y="420"/>
                </a:lnTo>
                <a:lnTo>
                  <a:pt x="238" y="408"/>
                </a:lnTo>
                <a:lnTo>
                  <a:pt x="225" y="420"/>
                </a:lnTo>
                <a:lnTo>
                  <a:pt x="199" y="420"/>
                </a:lnTo>
                <a:lnTo>
                  <a:pt x="186" y="420"/>
                </a:lnTo>
                <a:lnTo>
                  <a:pt x="160" y="438"/>
                </a:lnTo>
                <a:lnTo>
                  <a:pt x="160" y="420"/>
                </a:lnTo>
                <a:lnTo>
                  <a:pt x="148" y="438"/>
                </a:lnTo>
                <a:lnTo>
                  <a:pt x="109" y="420"/>
                </a:lnTo>
                <a:lnTo>
                  <a:pt x="90" y="450"/>
                </a:lnTo>
                <a:lnTo>
                  <a:pt x="64" y="420"/>
                </a:lnTo>
                <a:lnTo>
                  <a:pt x="96" y="420"/>
                </a:lnTo>
                <a:lnTo>
                  <a:pt x="90" y="396"/>
                </a:lnTo>
                <a:lnTo>
                  <a:pt x="90" y="378"/>
                </a:lnTo>
                <a:lnTo>
                  <a:pt x="64" y="378"/>
                </a:lnTo>
                <a:lnTo>
                  <a:pt x="38" y="366"/>
                </a:lnTo>
                <a:lnTo>
                  <a:pt x="38" y="354"/>
                </a:lnTo>
                <a:lnTo>
                  <a:pt x="13" y="324"/>
                </a:lnTo>
                <a:lnTo>
                  <a:pt x="13" y="252"/>
                </a:lnTo>
                <a:lnTo>
                  <a:pt x="0" y="252"/>
                </a:lnTo>
                <a:lnTo>
                  <a:pt x="25" y="240"/>
                </a:lnTo>
                <a:lnTo>
                  <a:pt x="38" y="210"/>
                </a:lnTo>
                <a:lnTo>
                  <a:pt x="38" y="168"/>
                </a:lnTo>
                <a:lnTo>
                  <a:pt x="64" y="168"/>
                </a:lnTo>
                <a:lnTo>
                  <a:pt x="64" y="156"/>
                </a:lnTo>
                <a:lnTo>
                  <a:pt x="90" y="156"/>
                </a:lnTo>
                <a:lnTo>
                  <a:pt x="90" y="114"/>
                </a:lnTo>
                <a:lnTo>
                  <a:pt x="135" y="114"/>
                </a:lnTo>
                <a:lnTo>
                  <a:pt x="135" y="102"/>
                </a:lnTo>
                <a:lnTo>
                  <a:pt x="186" y="102"/>
                </a:lnTo>
                <a:lnTo>
                  <a:pt x="186" y="60"/>
                </a:lnTo>
                <a:lnTo>
                  <a:pt x="251" y="60"/>
                </a:lnTo>
                <a:lnTo>
                  <a:pt x="251" y="0"/>
                </a:lnTo>
                <a:lnTo>
                  <a:pt x="411" y="0"/>
                </a:lnTo>
                <a:lnTo>
                  <a:pt x="411" y="102"/>
                </a:lnTo>
                <a:lnTo>
                  <a:pt x="411" y="366"/>
                </a:lnTo>
                <a:lnTo>
                  <a:pt x="347" y="39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8" name="Freeform 387"/>
          <p:cNvSpPr>
            <a:spLocks/>
          </p:cNvSpPr>
          <p:nvPr/>
        </p:nvSpPr>
        <p:spPr bwMode="auto">
          <a:xfrm>
            <a:off x="3089275" y="3653120"/>
            <a:ext cx="1001713" cy="800100"/>
          </a:xfrm>
          <a:custGeom>
            <a:avLst/>
            <a:gdLst>
              <a:gd name="T0" fmla="*/ 2147483647 w 631"/>
              <a:gd name="T1" fmla="*/ 2147483647 h 504"/>
              <a:gd name="T2" fmla="*/ 0 w 631"/>
              <a:gd name="T3" fmla="*/ 2147483647 h 504"/>
              <a:gd name="T4" fmla="*/ 0 w 631"/>
              <a:gd name="T5" fmla="*/ 2147483647 h 504"/>
              <a:gd name="T6" fmla="*/ 0 w 631"/>
              <a:gd name="T7" fmla="*/ 2147483647 h 504"/>
              <a:gd name="T8" fmla="*/ 2147483647 w 631"/>
              <a:gd name="T9" fmla="*/ 2147483647 h 504"/>
              <a:gd name="T10" fmla="*/ 2147483647 w 631"/>
              <a:gd name="T11" fmla="*/ 2147483647 h 504"/>
              <a:gd name="T12" fmla="*/ 2147483647 w 631"/>
              <a:gd name="T13" fmla="*/ 2147483647 h 504"/>
              <a:gd name="T14" fmla="*/ 2147483647 w 631"/>
              <a:gd name="T15" fmla="*/ 0 h 504"/>
              <a:gd name="T16" fmla="*/ 2147483647 w 631"/>
              <a:gd name="T17" fmla="*/ 2147483647 h 504"/>
              <a:gd name="T18" fmla="*/ 2147483647 w 631"/>
              <a:gd name="T19" fmla="*/ 2147483647 h 504"/>
              <a:gd name="T20" fmla="*/ 2147483647 w 631"/>
              <a:gd name="T21" fmla="*/ 2147483647 h 504"/>
              <a:gd name="T22" fmla="*/ 2147483647 w 631"/>
              <a:gd name="T23" fmla="*/ 2147483647 h 504"/>
              <a:gd name="T24" fmla="*/ 2147483647 w 631"/>
              <a:gd name="T25" fmla="*/ 2147483647 h 504"/>
              <a:gd name="T26" fmla="*/ 2147483647 w 631"/>
              <a:gd name="T27" fmla="*/ 2147483647 h 504"/>
              <a:gd name="T28" fmla="*/ 2147483647 w 631"/>
              <a:gd name="T29" fmla="*/ 2147483647 h 504"/>
              <a:gd name="T30" fmla="*/ 2147483647 w 631"/>
              <a:gd name="T31" fmla="*/ 2147483647 h 504"/>
              <a:gd name="T32" fmla="*/ 2147483647 w 631"/>
              <a:gd name="T33" fmla="*/ 2147483647 h 504"/>
              <a:gd name="T34" fmla="*/ 2147483647 w 631"/>
              <a:gd name="T35" fmla="*/ 2147483647 h 504"/>
              <a:gd name="T36" fmla="*/ 2147483647 w 631"/>
              <a:gd name="T37" fmla="*/ 2147483647 h 504"/>
              <a:gd name="T38" fmla="*/ 2147483647 w 631"/>
              <a:gd name="T39" fmla="*/ 2147483647 h 504"/>
              <a:gd name="T40" fmla="*/ 2147483647 w 631"/>
              <a:gd name="T41" fmla="*/ 2147483647 h 504"/>
              <a:gd name="T42" fmla="*/ 2147483647 w 631"/>
              <a:gd name="T43" fmla="*/ 2147483647 h 504"/>
              <a:gd name="T44" fmla="*/ 2147483647 w 631"/>
              <a:gd name="T45" fmla="*/ 2147483647 h 504"/>
              <a:gd name="T46" fmla="*/ 2147483647 w 631"/>
              <a:gd name="T47" fmla="*/ 2147483647 h 504"/>
              <a:gd name="T48" fmla="*/ 2147483647 w 631"/>
              <a:gd name="T49" fmla="*/ 2147483647 h 504"/>
              <a:gd name="T50" fmla="*/ 2147483647 w 631"/>
              <a:gd name="T51" fmla="*/ 2147483647 h 504"/>
              <a:gd name="T52" fmla="*/ 2147483647 w 631"/>
              <a:gd name="T53" fmla="*/ 2147483647 h 504"/>
              <a:gd name="T54" fmla="*/ 2147483647 w 631"/>
              <a:gd name="T55" fmla="*/ 2147483647 h 504"/>
              <a:gd name="T56" fmla="*/ 2147483647 w 631"/>
              <a:gd name="T57" fmla="*/ 2147483647 h 504"/>
              <a:gd name="T58" fmla="*/ 2147483647 w 631"/>
              <a:gd name="T59" fmla="*/ 2147483647 h 504"/>
              <a:gd name="T60" fmla="*/ 2147483647 w 631"/>
              <a:gd name="T61" fmla="*/ 2147483647 h 504"/>
              <a:gd name="T62" fmla="*/ 2147483647 w 631"/>
              <a:gd name="T63" fmla="*/ 2147483647 h 504"/>
              <a:gd name="T64" fmla="*/ 2147483647 w 631"/>
              <a:gd name="T65" fmla="*/ 2147483647 h 50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1" h="504">
                <a:moveTo>
                  <a:pt x="373" y="504"/>
                </a:moveTo>
                <a:lnTo>
                  <a:pt x="0" y="504"/>
                </a:lnTo>
                <a:lnTo>
                  <a:pt x="0" y="336"/>
                </a:lnTo>
                <a:lnTo>
                  <a:pt x="0" y="114"/>
                </a:lnTo>
                <a:lnTo>
                  <a:pt x="32" y="60"/>
                </a:lnTo>
                <a:lnTo>
                  <a:pt x="71" y="60"/>
                </a:lnTo>
                <a:lnTo>
                  <a:pt x="135" y="42"/>
                </a:lnTo>
                <a:lnTo>
                  <a:pt x="135" y="0"/>
                </a:lnTo>
                <a:lnTo>
                  <a:pt x="470" y="30"/>
                </a:lnTo>
                <a:lnTo>
                  <a:pt x="585" y="42"/>
                </a:lnTo>
                <a:lnTo>
                  <a:pt x="631" y="102"/>
                </a:lnTo>
                <a:lnTo>
                  <a:pt x="624" y="114"/>
                </a:lnTo>
                <a:lnTo>
                  <a:pt x="566" y="144"/>
                </a:lnTo>
                <a:lnTo>
                  <a:pt x="598" y="198"/>
                </a:lnTo>
                <a:lnTo>
                  <a:pt x="605" y="198"/>
                </a:lnTo>
                <a:lnTo>
                  <a:pt x="624" y="198"/>
                </a:lnTo>
                <a:lnTo>
                  <a:pt x="605" y="210"/>
                </a:lnTo>
                <a:lnTo>
                  <a:pt x="624" y="240"/>
                </a:lnTo>
                <a:lnTo>
                  <a:pt x="598" y="252"/>
                </a:lnTo>
                <a:lnTo>
                  <a:pt x="585" y="270"/>
                </a:lnTo>
                <a:lnTo>
                  <a:pt x="605" y="282"/>
                </a:lnTo>
                <a:lnTo>
                  <a:pt x="560" y="300"/>
                </a:lnTo>
                <a:lnTo>
                  <a:pt x="560" y="282"/>
                </a:lnTo>
                <a:lnTo>
                  <a:pt x="547" y="300"/>
                </a:lnTo>
                <a:lnTo>
                  <a:pt x="534" y="282"/>
                </a:lnTo>
                <a:lnTo>
                  <a:pt x="534" y="300"/>
                </a:lnTo>
                <a:lnTo>
                  <a:pt x="483" y="336"/>
                </a:lnTo>
                <a:lnTo>
                  <a:pt x="457" y="378"/>
                </a:lnTo>
                <a:lnTo>
                  <a:pt x="418" y="396"/>
                </a:lnTo>
                <a:lnTo>
                  <a:pt x="405" y="408"/>
                </a:lnTo>
                <a:lnTo>
                  <a:pt x="360" y="474"/>
                </a:lnTo>
                <a:lnTo>
                  <a:pt x="360" y="486"/>
                </a:lnTo>
                <a:lnTo>
                  <a:pt x="373" y="504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69" name="Freeform 389"/>
          <p:cNvSpPr>
            <a:spLocks/>
          </p:cNvSpPr>
          <p:nvPr/>
        </p:nvSpPr>
        <p:spPr bwMode="auto">
          <a:xfrm>
            <a:off x="4022725" y="3341970"/>
            <a:ext cx="1276350" cy="752475"/>
          </a:xfrm>
          <a:custGeom>
            <a:avLst/>
            <a:gdLst>
              <a:gd name="T0" fmla="*/ 2147483647 w 804"/>
              <a:gd name="T1" fmla="*/ 2147483647 h 474"/>
              <a:gd name="T2" fmla="*/ 2147483647 w 804"/>
              <a:gd name="T3" fmla="*/ 0 h 474"/>
              <a:gd name="T4" fmla="*/ 2147483647 w 804"/>
              <a:gd name="T5" fmla="*/ 0 h 474"/>
              <a:gd name="T6" fmla="*/ 2147483647 w 804"/>
              <a:gd name="T7" fmla="*/ 2147483647 h 474"/>
              <a:gd name="T8" fmla="*/ 2147483647 w 804"/>
              <a:gd name="T9" fmla="*/ 2147483647 h 474"/>
              <a:gd name="T10" fmla="*/ 2147483647 w 804"/>
              <a:gd name="T11" fmla="*/ 2147483647 h 474"/>
              <a:gd name="T12" fmla="*/ 2147483647 w 804"/>
              <a:gd name="T13" fmla="*/ 2147483647 h 474"/>
              <a:gd name="T14" fmla="*/ 2147483647 w 804"/>
              <a:gd name="T15" fmla="*/ 2147483647 h 474"/>
              <a:gd name="T16" fmla="*/ 2147483647 w 804"/>
              <a:gd name="T17" fmla="*/ 2147483647 h 474"/>
              <a:gd name="T18" fmla="*/ 2147483647 w 804"/>
              <a:gd name="T19" fmla="*/ 2147483647 h 474"/>
              <a:gd name="T20" fmla="*/ 2147483647 w 804"/>
              <a:gd name="T21" fmla="*/ 2147483647 h 474"/>
              <a:gd name="T22" fmla="*/ 2147483647 w 804"/>
              <a:gd name="T23" fmla="*/ 2147483647 h 474"/>
              <a:gd name="T24" fmla="*/ 2147483647 w 804"/>
              <a:gd name="T25" fmla="*/ 2147483647 h 474"/>
              <a:gd name="T26" fmla="*/ 2147483647 w 804"/>
              <a:gd name="T27" fmla="*/ 2147483647 h 474"/>
              <a:gd name="T28" fmla="*/ 2147483647 w 804"/>
              <a:gd name="T29" fmla="*/ 2147483647 h 474"/>
              <a:gd name="T30" fmla="*/ 2147483647 w 804"/>
              <a:gd name="T31" fmla="*/ 2147483647 h 474"/>
              <a:gd name="T32" fmla="*/ 2147483647 w 804"/>
              <a:gd name="T33" fmla="*/ 2147483647 h 474"/>
              <a:gd name="T34" fmla="*/ 2147483647 w 804"/>
              <a:gd name="T35" fmla="*/ 2147483647 h 474"/>
              <a:gd name="T36" fmla="*/ 2147483647 w 804"/>
              <a:gd name="T37" fmla="*/ 2147483647 h 474"/>
              <a:gd name="T38" fmla="*/ 2147483647 w 804"/>
              <a:gd name="T39" fmla="*/ 2147483647 h 474"/>
              <a:gd name="T40" fmla="*/ 2147483647 w 804"/>
              <a:gd name="T41" fmla="*/ 2147483647 h 474"/>
              <a:gd name="T42" fmla="*/ 2147483647 w 804"/>
              <a:gd name="T43" fmla="*/ 2147483647 h 474"/>
              <a:gd name="T44" fmla="*/ 2147483647 w 804"/>
              <a:gd name="T45" fmla="*/ 2147483647 h 474"/>
              <a:gd name="T46" fmla="*/ 2147483647 w 804"/>
              <a:gd name="T47" fmla="*/ 2147483647 h 474"/>
              <a:gd name="T48" fmla="*/ 2147483647 w 804"/>
              <a:gd name="T49" fmla="*/ 2147483647 h 474"/>
              <a:gd name="T50" fmla="*/ 2147483647 w 804"/>
              <a:gd name="T51" fmla="*/ 2147483647 h 474"/>
              <a:gd name="T52" fmla="*/ 2147483647 w 804"/>
              <a:gd name="T53" fmla="*/ 2147483647 h 474"/>
              <a:gd name="T54" fmla="*/ 2147483647 w 804"/>
              <a:gd name="T55" fmla="*/ 2147483647 h 474"/>
              <a:gd name="T56" fmla="*/ 2147483647 w 804"/>
              <a:gd name="T57" fmla="*/ 2147483647 h 474"/>
              <a:gd name="T58" fmla="*/ 2147483647 w 804"/>
              <a:gd name="T59" fmla="*/ 2147483647 h 474"/>
              <a:gd name="T60" fmla="*/ 2147483647 w 804"/>
              <a:gd name="T61" fmla="*/ 2147483647 h 474"/>
              <a:gd name="T62" fmla="*/ 0 w 804"/>
              <a:gd name="T63" fmla="*/ 2147483647 h 474"/>
              <a:gd name="T64" fmla="*/ 2147483647 w 804"/>
              <a:gd name="T65" fmla="*/ 2147483647 h 4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804" h="474">
                <a:moveTo>
                  <a:pt x="97" y="96"/>
                </a:moveTo>
                <a:lnTo>
                  <a:pt x="97" y="0"/>
                </a:lnTo>
                <a:lnTo>
                  <a:pt x="425" y="0"/>
                </a:lnTo>
                <a:lnTo>
                  <a:pt x="425" y="24"/>
                </a:lnTo>
                <a:lnTo>
                  <a:pt x="476" y="96"/>
                </a:lnTo>
                <a:lnTo>
                  <a:pt x="515" y="108"/>
                </a:lnTo>
                <a:lnTo>
                  <a:pt x="553" y="168"/>
                </a:lnTo>
                <a:lnTo>
                  <a:pt x="598" y="222"/>
                </a:lnTo>
                <a:lnTo>
                  <a:pt x="650" y="234"/>
                </a:lnTo>
                <a:lnTo>
                  <a:pt x="778" y="378"/>
                </a:lnTo>
                <a:lnTo>
                  <a:pt x="804" y="378"/>
                </a:lnTo>
                <a:lnTo>
                  <a:pt x="804" y="390"/>
                </a:lnTo>
                <a:lnTo>
                  <a:pt x="624" y="444"/>
                </a:lnTo>
                <a:lnTo>
                  <a:pt x="502" y="474"/>
                </a:lnTo>
                <a:lnTo>
                  <a:pt x="450" y="420"/>
                </a:lnTo>
                <a:lnTo>
                  <a:pt x="438" y="378"/>
                </a:lnTo>
                <a:lnTo>
                  <a:pt x="367" y="336"/>
                </a:lnTo>
                <a:lnTo>
                  <a:pt x="302" y="336"/>
                </a:lnTo>
                <a:lnTo>
                  <a:pt x="277" y="306"/>
                </a:lnTo>
                <a:lnTo>
                  <a:pt x="264" y="306"/>
                </a:lnTo>
                <a:lnTo>
                  <a:pt x="251" y="276"/>
                </a:lnTo>
                <a:lnTo>
                  <a:pt x="180" y="276"/>
                </a:lnTo>
                <a:lnTo>
                  <a:pt x="180" y="192"/>
                </a:lnTo>
                <a:lnTo>
                  <a:pt x="142" y="222"/>
                </a:lnTo>
                <a:lnTo>
                  <a:pt x="142" y="234"/>
                </a:lnTo>
                <a:lnTo>
                  <a:pt x="122" y="234"/>
                </a:lnTo>
                <a:lnTo>
                  <a:pt x="116" y="252"/>
                </a:lnTo>
                <a:lnTo>
                  <a:pt x="97" y="276"/>
                </a:lnTo>
                <a:lnTo>
                  <a:pt x="77" y="276"/>
                </a:lnTo>
                <a:lnTo>
                  <a:pt x="77" y="306"/>
                </a:lnTo>
                <a:lnTo>
                  <a:pt x="52" y="294"/>
                </a:lnTo>
                <a:lnTo>
                  <a:pt x="0" y="234"/>
                </a:lnTo>
                <a:lnTo>
                  <a:pt x="97" y="9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0" name="Freeform 391"/>
          <p:cNvSpPr>
            <a:spLocks/>
          </p:cNvSpPr>
          <p:nvPr/>
        </p:nvSpPr>
        <p:spPr bwMode="auto">
          <a:xfrm>
            <a:off x="5953125" y="3580095"/>
            <a:ext cx="571500" cy="771525"/>
          </a:xfrm>
          <a:custGeom>
            <a:avLst/>
            <a:gdLst>
              <a:gd name="T0" fmla="*/ 2147483647 w 360"/>
              <a:gd name="T1" fmla="*/ 2147483647 h 486"/>
              <a:gd name="T2" fmla="*/ 2147483647 w 360"/>
              <a:gd name="T3" fmla="*/ 2147483647 h 486"/>
              <a:gd name="T4" fmla="*/ 2147483647 w 360"/>
              <a:gd name="T5" fmla="*/ 2147483647 h 486"/>
              <a:gd name="T6" fmla="*/ 2147483647 w 360"/>
              <a:gd name="T7" fmla="*/ 2147483647 h 486"/>
              <a:gd name="T8" fmla="*/ 2147483647 w 360"/>
              <a:gd name="T9" fmla="*/ 0 h 486"/>
              <a:gd name="T10" fmla="*/ 2147483647 w 360"/>
              <a:gd name="T11" fmla="*/ 0 h 486"/>
              <a:gd name="T12" fmla="*/ 2147483647 w 360"/>
              <a:gd name="T13" fmla="*/ 2147483647 h 486"/>
              <a:gd name="T14" fmla="*/ 2147483647 w 360"/>
              <a:gd name="T15" fmla="*/ 2147483647 h 486"/>
              <a:gd name="T16" fmla="*/ 0 w 360"/>
              <a:gd name="T17" fmla="*/ 2147483647 h 486"/>
              <a:gd name="T18" fmla="*/ 2147483647 w 360"/>
              <a:gd name="T19" fmla="*/ 2147483647 h 486"/>
              <a:gd name="T20" fmla="*/ 2147483647 w 360"/>
              <a:gd name="T21" fmla="*/ 2147483647 h 486"/>
              <a:gd name="T22" fmla="*/ 2147483647 w 360"/>
              <a:gd name="T23" fmla="*/ 2147483647 h 486"/>
              <a:gd name="T24" fmla="*/ 2147483647 w 360"/>
              <a:gd name="T25" fmla="*/ 2147483647 h 486"/>
              <a:gd name="T26" fmla="*/ 2147483647 w 360"/>
              <a:gd name="T27" fmla="*/ 2147483647 h 486"/>
              <a:gd name="T28" fmla="*/ 2147483647 w 360"/>
              <a:gd name="T29" fmla="*/ 2147483647 h 486"/>
              <a:gd name="T30" fmla="*/ 2147483647 w 360"/>
              <a:gd name="T31" fmla="*/ 2147483647 h 486"/>
              <a:gd name="T32" fmla="*/ 2147483647 w 360"/>
              <a:gd name="T33" fmla="*/ 2147483647 h 486"/>
              <a:gd name="T34" fmla="*/ 2147483647 w 360"/>
              <a:gd name="T35" fmla="*/ 2147483647 h 486"/>
              <a:gd name="T36" fmla="*/ 2147483647 w 360"/>
              <a:gd name="T37" fmla="*/ 2147483647 h 486"/>
              <a:gd name="T38" fmla="*/ 2147483647 w 360"/>
              <a:gd name="T39" fmla="*/ 2147483647 h 486"/>
              <a:gd name="T40" fmla="*/ 2147483647 w 360"/>
              <a:gd name="T41" fmla="*/ 2147483647 h 486"/>
              <a:gd name="T42" fmla="*/ 2147483647 w 360"/>
              <a:gd name="T43" fmla="*/ 2147483647 h 4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60" h="486">
                <a:moveTo>
                  <a:pt x="334" y="240"/>
                </a:moveTo>
                <a:lnTo>
                  <a:pt x="347" y="156"/>
                </a:lnTo>
                <a:lnTo>
                  <a:pt x="308" y="156"/>
                </a:lnTo>
                <a:lnTo>
                  <a:pt x="270" y="102"/>
                </a:lnTo>
                <a:lnTo>
                  <a:pt x="270" y="0"/>
                </a:lnTo>
                <a:lnTo>
                  <a:pt x="193" y="0"/>
                </a:lnTo>
                <a:lnTo>
                  <a:pt x="161" y="30"/>
                </a:lnTo>
                <a:lnTo>
                  <a:pt x="32" y="144"/>
                </a:lnTo>
                <a:lnTo>
                  <a:pt x="0" y="144"/>
                </a:lnTo>
                <a:lnTo>
                  <a:pt x="19" y="228"/>
                </a:lnTo>
                <a:lnTo>
                  <a:pt x="58" y="240"/>
                </a:lnTo>
                <a:lnTo>
                  <a:pt x="58" y="282"/>
                </a:lnTo>
                <a:lnTo>
                  <a:pt x="109" y="324"/>
                </a:lnTo>
                <a:lnTo>
                  <a:pt x="96" y="396"/>
                </a:lnTo>
                <a:lnTo>
                  <a:pt x="109" y="396"/>
                </a:lnTo>
                <a:lnTo>
                  <a:pt x="109" y="450"/>
                </a:lnTo>
                <a:lnTo>
                  <a:pt x="193" y="438"/>
                </a:lnTo>
                <a:lnTo>
                  <a:pt x="212" y="486"/>
                </a:lnTo>
                <a:lnTo>
                  <a:pt x="283" y="462"/>
                </a:lnTo>
                <a:lnTo>
                  <a:pt x="296" y="396"/>
                </a:lnTo>
                <a:lnTo>
                  <a:pt x="360" y="342"/>
                </a:lnTo>
                <a:lnTo>
                  <a:pt x="334" y="24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1" name="Freeform 393"/>
          <p:cNvSpPr>
            <a:spLocks/>
          </p:cNvSpPr>
          <p:nvPr/>
        </p:nvSpPr>
        <p:spPr bwMode="auto">
          <a:xfrm>
            <a:off x="817563" y="2778407"/>
            <a:ext cx="1184275" cy="552450"/>
          </a:xfrm>
          <a:custGeom>
            <a:avLst/>
            <a:gdLst>
              <a:gd name="T0" fmla="*/ 0 w 746"/>
              <a:gd name="T1" fmla="*/ 2147483647 h 348"/>
              <a:gd name="T2" fmla="*/ 2147483647 w 746"/>
              <a:gd name="T3" fmla="*/ 0 h 348"/>
              <a:gd name="T4" fmla="*/ 2147483647 w 746"/>
              <a:gd name="T5" fmla="*/ 2147483647 h 348"/>
              <a:gd name="T6" fmla="*/ 2147483647 w 746"/>
              <a:gd name="T7" fmla="*/ 2147483647 h 348"/>
              <a:gd name="T8" fmla="*/ 2147483647 w 746"/>
              <a:gd name="T9" fmla="*/ 2147483647 h 348"/>
              <a:gd name="T10" fmla="*/ 2147483647 w 746"/>
              <a:gd name="T11" fmla="*/ 2147483647 h 348"/>
              <a:gd name="T12" fmla="*/ 2147483647 w 746"/>
              <a:gd name="T13" fmla="*/ 2147483647 h 348"/>
              <a:gd name="T14" fmla="*/ 2147483647 w 746"/>
              <a:gd name="T15" fmla="*/ 2147483647 h 348"/>
              <a:gd name="T16" fmla="*/ 2147483647 w 746"/>
              <a:gd name="T17" fmla="*/ 2147483647 h 348"/>
              <a:gd name="T18" fmla="*/ 2147483647 w 746"/>
              <a:gd name="T19" fmla="*/ 2147483647 h 348"/>
              <a:gd name="T20" fmla="*/ 2147483647 w 746"/>
              <a:gd name="T21" fmla="*/ 2147483647 h 348"/>
              <a:gd name="T22" fmla="*/ 2147483647 w 746"/>
              <a:gd name="T23" fmla="*/ 2147483647 h 348"/>
              <a:gd name="T24" fmla="*/ 2147483647 w 746"/>
              <a:gd name="T25" fmla="*/ 2147483647 h 348"/>
              <a:gd name="T26" fmla="*/ 0 w 746"/>
              <a:gd name="T27" fmla="*/ 2147483647 h 348"/>
              <a:gd name="T28" fmla="*/ 0 w 746"/>
              <a:gd name="T29" fmla="*/ 2147483647 h 3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46" h="348">
                <a:moveTo>
                  <a:pt x="0" y="12"/>
                </a:moveTo>
                <a:lnTo>
                  <a:pt x="746" y="0"/>
                </a:lnTo>
                <a:lnTo>
                  <a:pt x="746" y="222"/>
                </a:lnTo>
                <a:lnTo>
                  <a:pt x="579" y="222"/>
                </a:lnTo>
                <a:lnTo>
                  <a:pt x="579" y="234"/>
                </a:lnTo>
                <a:lnTo>
                  <a:pt x="541" y="264"/>
                </a:lnTo>
                <a:lnTo>
                  <a:pt x="515" y="264"/>
                </a:lnTo>
                <a:lnTo>
                  <a:pt x="515" y="276"/>
                </a:lnTo>
                <a:lnTo>
                  <a:pt x="489" y="288"/>
                </a:lnTo>
                <a:lnTo>
                  <a:pt x="489" y="306"/>
                </a:lnTo>
                <a:lnTo>
                  <a:pt x="476" y="306"/>
                </a:lnTo>
                <a:lnTo>
                  <a:pt x="438" y="318"/>
                </a:lnTo>
                <a:lnTo>
                  <a:pt x="425" y="330"/>
                </a:lnTo>
                <a:lnTo>
                  <a:pt x="0" y="348"/>
                </a:lnTo>
                <a:lnTo>
                  <a:pt x="0" y="12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2" name="Freeform 395"/>
          <p:cNvSpPr>
            <a:spLocks/>
          </p:cNvSpPr>
          <p:nvPr/>
        </p:nvSpPr>
        <p:spPr bwMode="auto">
          <a:xfrm>
            <a:off x="4656138" y="5027895"/>
            <a:ext cx="1011237" cy="571500"/>
          </a:xfrm>
          <a:custGeom>
            <a:avLst/>
            <a:gdLst>
              <a:gd name="T0" fmla="*/ 2147483647 w 637"/>
              <a:gd name="T1" fmla="*/ 2147483647 h 360"/>
              <a:gd name="T2" fmla="*/ 2147483647 w 637"/>
              <a:gd name="T3" fmla="*/ 2147483647 h 360"/>
              <a:gd name="T4" fmla="*/ 2147483647 w 637"/>
              <a:gd name="T5" fmla="*/ 2147483647 h 360"/>
              <a:gd name="T6" fmla="*/ 2147483647 w 637"/>
              <a:gd name="T7" fmla="*/ 2147483647 h 360"/>
              <a:gd name="T8" fmla="*/ 2147483647 w 637"/>
              <a:gd name="T9" fmla="*/ 2147483647 h 360"/>
              <a:gd name="T10" fmla="*/ 2147483647 w 637"/>
              <a:gd name="T11" fmla="*/ 2147483647 h 360"/>
              <a:gd name="T12" fmla="*/ 2147483647 w 637"/>
              <a:gd name="T13" fmla="*/ 2147483647 h 360"/>
              <a:gd name="T14" fmla="*/ 0 w 637"/>
              <a:gd name="T15" fmla="*/ 2147483647 h 360"/>
              <a:gd name="T16" fmla="*/ 2147483647 w 637"/>
              <a:gd name="T17" fmla="*/ 2147483647 h 360"/>
              <a:gd name="T18" fmla="*/ 2147483647 w 637"/>
              <a:gd name="T19" fmla="*/ 2147483647 h 360"/>
              <a:gd name="T20" fmla="*/ 2147483647 w 637"/>
              <a:gd name="T21" fmla="*/ 2147483647 h 360"/>
              <a:gd name="T22" fmla="*/ 2147483647 w 637"/>
              <a:gd name="T23" fmla="*/ 2147483647 h 360"/>
              <a:gd name="T24" fmla="*/ 2147483647 w 637"/>
              <a:gd name="T25" fmla="*/ 2147483647 h 360"/>
              <a:gd name="T26" fmla="*/ 2147483647 w 637"/>
              <a:gd name="T27" fmla="*/ 2147483647 h 360"/>
              <a:gd name="T28" fmla="*/ 2147483647 w 637"/>
              <a:gd name="T29" fmla="*/ 2147483647 h 360"/>
              <a:gd name="T30" fmla="*/ 2147483647 w 637"/>
              <a:gd name="T31" fmla="*/ 2147483647 h 360"/>
              <a:gd name="T32" fmla="*/ 2147483647 w 637"/>
              <a:gd name="T33" fmla="*/ 2147483647 h 360"/>
              <a:gd name="T34" fmla="*/ 2147483647 w 637"/>
              <a:gd name="T35" fmla="*/ 2147483647 h 360"/>
              <a:gd name="T36" fmla="*/ 2147483647 w 637"/>
              <a:gd name="T37" fmla="*/ 0 h 360"/>
              <a:gd name="T38" fmla="*/ 2147483647 w 637"/>
              <a:gd name="T39" fmla="*/ 2147483647 h 360"/>
              <a:gd name="T40" fmla="*/ 2147483647 w 637"/>
              <a:gd name="T41" fmla="*/ 2147483647 h 360"/>
              <a:gd name="T42" fmla="*/ 2147483647 w 637"/>
              <a:gd name="T43" fmla="*/ 2147483647 h 360"/>
              <a:gd name="T44" fmla="*/ 2147483647 w 637"/>
              <a:gd name="T45" fmla="*/ 2147483647 h 360"/>
              <a:gd name="T46" fmla="*/ 2147483647 w 637"/>
              <a:gd name="T47" fmla="*/ 2147483647 h 360"/>
              <a:gd name="T48" fmla="*/ 2147483647 w 637"/>
              <a:gd name="T49" fmla="*/ 2147483647 h 360"/>
              <a:gd name="T50" fmla="*/ 2147483647 w 637"/>
              <a:gd name="T51" fmla="*/ 2147483647 h 360"/>
              <a:gd name="T52" fmla="*/ 2147483647 w 637"/>
              <a:gd name="T53" fmla="*/ 2147483647 h 360"/>
              <a:gd name="T54" fmla="*/ 2147483647 w 637"/>
              <a:gd name="T55" fmla="*/ 2147483647 h 360"/>
              <a:gd name="T56" fmla="*/ 2147483647 w 637"/>
              <a:gd name="T57" fmla="*/ 2147483647 h 360"/>
              <a:gd name="T58" fmla="*/ 2147483647 w 637"/>
              <a:gd name="T59" fmla="*/ 2147483647 h 360"/>
              <a:gd name="T60" fmla="*/ 2147483647 w 637"/>
              <a:gd name="T61" fmla="*/ 2147483647 h 360"/>
              <a:gd name="T62" fmla="*/ 2147483647 w 637"/>
              <a:gd name="T63" fmla="*/ 2147483647 h 360"/>
              <a:gd name="T64" fmla="*/ 2147483647 w 637"/>
              <a:gd name="T65" fmla="*/ 2147483647 h 360"/>
              <a:gd name="T66" fmla="*/ 2147483647 w 637"/>
              <a:gd name="T67" fmla="*/ 2147483647 h 36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37" h="360">
                <a:moveTo>
                  <a:pt x="360" y="276"/>
                </a:moveTo>
                <a:lnTo>
                  <a:pt x="167" y="306"/>
                </a:lnTo>
                <a:lnTo>
                  <a:pt x="122" y="360"/>
                </a:lnTo>
                <a:lnTo>
                  <a:pt x="135" y="330"/>
                </a:lnTo>
                <a:lnTo>
                  <a:pt x="96" y="306"/>
                </a:lnTo>
                <a:lnTo>
                  <a:pt x="45" y="192"/>
                </a:lnTo>
                <a:lnTo>
                  <a:pt x="19" y="180"/>
                </a:lnTo>
                <a:lnTo>
                  <a:pt x="0" y="138"/>
                </a:lnTo>
                <a:lnTo>
                  <a:pt x="13" y="138"/>
                </a:lnTo>
                <a:lnTo>
                  <a:pt x="19" y="138"/>
                </a:lnTo>
                <a:lnTo>
                  <a:pt x="45" y="108"/>
                </a:lnTo>
                <a:lnTo>
                  <a:pt x="71" y="96"/>
                </a:lnTo>
                <a:lnTo>
                  <a:pt x="206" y="12"/>
                </a:lnTo>
                <a:lnTo>
                  <a:pt x="167" y="66"/>
                </a:lnTo>
                <a:lnTo>
                  <a:pt x="244" y="24"/>
                </a:lnTo>
                <a:lnTo>
                  <a:pt x="244" y="54"/>
                </a:lnTo>
                <a:lnTo>
                  <a:pt x="321" y="36"/>
                </a:lnTo>
                <a:lnTo>
                  <a:pt x="508" y="24"/>
                </a:lnTo>
                <a:lnTo>
                  <a:pt x="585" y="0"/>
                </a:lnTo>
                <a:lnTo>
                  <a:pt x="572" y="36"/>
                </a:lnTo>
                <a:lnTo>
                  <a:pt x="637" y="96"/>
                </a:lnTo>
                <a:lnTo>
                  <a:pt x="611" y="108"/>
                </a:lnTo>
                <a:lnTo>
                  <a:pt x="598" y="96"/>
                </a:lnTo>
                <a:lnTo>
                  <a:pt x="598" y="108"/>
                </a:lnTo>
                <a:lnTo>
                  <a:pt x="572" y="108"/>
                </a:lnTo>
                <a:lnTo>
                  <a:pt x="572" y="120"/>
                </a:lnTo>
                <a:lnTo>
                  <a:pt x="585" y="138"/>
                </a:lnTo>
                <a:lnTo>
                  <a:pt x="572" y="138"/>
                </a:lnTo>
                <a:lnTo>
                  <a:pt x="585" y="150"/>
                </a:lnTo>
                <a:lnTo>
                  <a:pt x="521" y="150"/>
                </a:lnTo>
                <a:lnTo>
                  <a:pt x="534" y="162"/>
                </a:lnTo>
                <a:lnTo>
                  <a:pt x="495" y="162"/>
                </a:lnTo>
                <a:lnTo>
                  <a:pt x="399" y="246"/>
                </a:lnTo>
                <a:lnTo>
                  <a:pt x="360" y="27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3" name="Freeform 397"/>
          <p:cNvSpPr>
            <a:spLocks/>
          </p:cNvSpPr>
          <p:nvPr/>
        </p:nvSpPr>
        <p:spPr bwMode="auto">
          <a:xfrm>
            <a:off x="5421313" y="4542120"/>
            <a:ext cx="654050" cy="790575"/>
          </a:xfrm>
          <a:custGeom>
            <a:avLst/>
            <a:gdLst>
              <a:gd name="T0" fmla="*/ 2147483647 w 412"/>
              <a:gd name="T1" fmla="*/ 2147483647 h 498"/>
              <a:gd name="T2" fmla="*/ 2147483647 w 412"/>
              <a:gd name="T3" fmla="*/ 2147483647 h 498"/>
              <a:gd name="T4" fmla="*/ 2147483647 w 412"/>
              <a:gd name="T5" fmla="*/ 2147483647 h 498"/>
              <a:gd name="T6" fmla="*/ 2147483647 w 412"/>
              <a:gd name="T7" fmla="*/ 2147483647 h 498"/>
              <a:gd name="T8" fmla="*/ 0 w 412"/>
              <a:gd name="T9" fmla="*/ 2147483647 h 498"/>
              <a:gd name="T10" fmla="*/ 2147483647 w 412"/>
              <a:gd name="T11" fmla="*/ 2147483647 h 498"/>
              <a:gd name="T12" fmla="*/ 2147483647 w 412"/>
              <a:gd name="T13" fmla="*/ 2147483647 h 498"/>
              <a:gd name="T14" fmla="*/ 2147483647 w 412"/>
              <a:gd name="T15" fmla="*/ 2147483647 h 498"/>
              <a:gd name="T16" fmla="*/ 2147483647 w 412"/>
              <a:gd name="T17" fmla="*/ 2147483647 h 498"/>
              <a:gd name="T18" fmla="*/ 2147483647 w 412"/>
              <a:gd name="T19" fmla="*/ 2147483647 h 498"/>
              <a:gd name="T20" fmla="*/ 2147483647 w 412"/>
              <a:gd name="T21" fmla="*/ 2147483647 h 498"/>
              <a:gd name="T22" fmla="*/ 2147483647 w 412"/>
              <a:gd name="T23" fmla="*/ 2147483647 h 498"/>
              <a:gd name="T24" fmla="*/ 2147483647 w 412"/>
              <a:gd name="T25" fmla="*/ 2147483647 h 498"/>
              <a:gd name="T26" fmla="*/ 2147483647 w 412"/>
              <a:gd name="T27" fmla="*/ 2147483647 h 498"/>
              <a:gd name="T28" fmla="*/ 2147483647 w 412"/>
              <a:gd name="T29" fmla="*/ 2147483647 h 498"/>
              <a:gd name="T30" fmla="*/ 2147483647 w 412"/>
              <a:gd name="T31" fmla="*/ 2147483647 h 498"/>
              <a:gd name="T32" fmla="*/ 2147483647 w 412"/>
              <a:gd name="T33" fmla="*/ 2147483647 h 498"/>
              <a:gd name="T34" fmla="*/ 2147483647 w 412"/>
              <a:gd name="T35" fmla="*/ 2147483647 h 498"/>
              <a:gd name="T36" fmla="*/ 2147483647 w 412"/>
              <a:gd name="T37" fmla="*/ 0 h 498"/>
              <a:gd name="T38" fmla="*/ 2147483647 w 412"/>
              <a:gd name="T39" fmla="*/ 2147483647 h 498"/>
              <a:gd name="T40" fmla="*/ 2147483647 w 412"/>
              <a:gd name="T41" fmla="*/ 2147483647 h 498"/>
              <a:gd name="T42" fmla="*/ 2147483647 w 412"/>
              <a:gd name="T43" fmla="*/ 2147483647 h 498"/>
              <a:gd name="T44" fmla="*/ 2147483647 w 412"/>
              <a:gd name="T45" fmla="*/ 2147483647 h 498"/>
              <a:gd name="T46" fmla="*/ 2147483647 w 412"/>
              <a:gd name="T47" fmla="*/ 2147483647 h 498"/>
              <a:gd name="T48" fmla="*/ 2147483647 w 412"/>
              <a:gd name="T49" fmla="*/ 2147483647 h 498"/>
              <a:gd name="T50" fmla="*/ 2147483647 w 412"/>
              <a:gd name="T51" fmla="*/ 2147483647 h 498"/>
              <a:gd name="T52" fmla="*/ 2147483647 w 412"/>
              <a:gd name="T53" fmla="*/ 2147483647 h 498"/>
              <a:gd name="T54" fmla="*/ 2147483647 w 412"/>
              <a:gd name="T55" fmla="*/ 2147483647 h 498"/>
              <a:gd name="T56" fmla="*/ 2147483647 w 412"/>
              <a:gd name="T57" fmla="*/ 2147483647 h 498"/>
              <a:gd name="T58" fmla="*/ 2147483647 w 412"/>
              <a:gd name="T59" fmla="*/ 2147483647 h 49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12" h="498">
                <a:moveTo>
                  <a:pt x="90" y="342"/>
                </a:moveTo>
                <a:lnTo>
                  <a:pt x="103" y="306"/>
                </a:lnTo>
                <a:lnTo>
                  <a:pt x="90" y="276"/>
                </a:lnTo>
                <a:lnTo>
                  <a:pt x="26" y="276"/>
                </a:lnTo>
                <a:lnTo>
                  <a:pt x="0" y="246"/>
                </a:lnTo>
                <a:lnTo>
                  <a:pt x="13" y="234"/>
                </a:lnTo>
                <a:lnTo>
                  <a:pt x="13" y="222"/>
                </a:lnTo>
                <a:lnTo>
                  <a:pt x="77" y="180"/>
                </a:lnTo>
                <a:lnTo>
                  <a:pt x="65" y="168"/>
                </a:lnTo>
                <a:lnTo>
                  <a:pt x="39" y="138"/>
                </a:lnTo>
                <a:lnTo>
                  <a:pt x="39" y="84"/>
                </a:lnTo>
                <a:lnTo>
                  <a:pt x="65" y="54"/>
                </a:lnTo>
                <a:lnTo>
                  <a:pt x="77" y="30"/>
                </a:lnTo>
                <a:lnTo>
                  <a:pt x="90" y="54"/>
                </a:lnTo>
                <a:lnTo>
                  <a:pt x="142" y="42"/>
                </a:lnTo>
                <a:lnTo>
                  <a:pt x="142" y="30"/>
                </a:lnTo>
                <a:lnTo>
                  <a:pt x="187" y="30"/>
                </a:lnTo>
                <a:lnTo>
                  <a:pt x="187" y="12"/>
                </a:lnTo>
                <a:lnTo>
                  <a:pt x="277" y="0"/>
                </a:lnTo>
                <a:lnTo>
                  <a:pt x="412" y="96"/>
                </a:lnTo>
                <a:lnTo>
                  <a:pt x="303" y="168"/>
                </a:lnTo>
                <a:lnTo>
                  <a:pt x="386" y="426"/>
                </a:lnTo>
                <a:lnTo>
                  <a:pt x="367" y="426"/>
                </a:lnTo>
                <a:lnTo>
                  <a:pt x="303" y="468"/>
                </a:lnTo>
                <a:lnTo>
                  <a:pt x="290" y="468"/>
                </a:lnTo>
                <a:lnTo>
                  <a:pt x="264" y="498"/>
                </a:lnTo>
                <a:lnTo>
                  <a:pt x="238" y="486"/>
                </a:lnTo>
                <a:lnTo>
                  <a:pt x="238" y="444"/>
                </a:lnTo>
                <a:lnTo>
                  <a:pt x="155" y="402"/>
                </a:lnTo>
                <a:lnTo>
                  <a:pt x="90" y="34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4" name="Freeform 399"/>
          <p:cNvSpPr>
            <a:spLocks/>
          </p:cNvSpPr>
          <p:nvPr/>
        </p:nvSpPr>
        <p:spPr bwMode="auto">
          <a:xfrm>
            <a:off x="7362825" y="5427945"/>
            <a:ext cx="501650" cy="381000"/>
          </a:xfrm>
          <a:custGeom>
            <a:avLst/>
            <a:gdLst>
              <a:gd name="T0" fmla="*/ 2147483647 w 316"/>
              <a:gd name="T1" fmla="*/ 2147483647 h 240"/>
              <a:gd name="T2" fmla="*/ 2147483647 w 316"/>
              <a:gd name="T3" fmla="*/ 2147483647 h 240"/>
              <a:gd name="T4" fmla="*/ 2147483647 w 316"/>
              <a:gd name="T5" fmla="*/ 2147483647 h 240"/>
              <a:gd name="T6" fmla="*/ 2147483647 w 316"/>
              <a:gd name="T7" fmla="*/ 2147483647 h 240"/>
              <a:gd name="T8" fmla="*/ 0 w 316"/>
              <a:gd name="T9" fmla="*/ 2147483647 h 240"/>
              <a:gd name="T10" fmla="*/ 0 w 316"/>
              <a:gd name="T11" fmla="*/ 2147483647 h 240"/>
              <a:gd name="T12" fmla="*/ 2147483647 w 316"/>
              <a:gd name="T13" fmla="*/ 2147483647 h 240"/>
              <a:gd name="T14" fmla="*/ 2147483647 w 316"/>
              <a:gd name="T15" fmla="*/ 2147483647 h 240"/>
              <a:gd name="T16" fmla="*/ 2147483647 w 316"/>
              <a:gd name="T17" fmla="*/ 2147483647 h 240"/>
              <a:gd name="T18" fmla="*/ 2147483647 w 316"/>
              <a:gd name="T19" fmla="*/ 2147483647 h 240"/>
              <a:gd name="T20" fmla="*/ 2147483647 w 316"/>
              <a:gd name="T21" fmla="*/ 2147483647 h 240"/>
              <a:gd name="T22" fmla="*/ 2147483647 w 316"/>
              <a:gd name="T23" fmla="*/ 2147483647 h 240"/>
              <a:gd name="T24" fmla="*/ 2147483647 w 316"/>
              <a:gd name="T25" fmla="*/ 2147483647 h 240"/>
              <a:gd name="T26" fmla="*/ 2147483647 w 316"/>
              <a:gd name="T27" fmla="*/ 0 h 240"/>
              <a:gd name="T28" fmla="*/ 2147483647 w 316"/>
              <a:gd name="T29" fmla="*/ 2147483647 h 240"/>
              <a:gd name="T30" fmla="*/ 2147483647 w 316"/>
              <a:gd name="T31" fmla="*/ 2147483647 h 240"/>
              <a:gd name="T32" fmla="*/ 2147483647 w 316"/>
              <a:gd name="T33" fmla="*/ 2147483647 h 240"/>
              <a:gd name="T34" fmla="*/ 2147483647 w 316"/>
              <a:gd name="T35" fmla="*/ 2147483647 h 240"/>
              <a:gd name="T36" fmla="*/ 2147483647 w 316"/>
              <a:gd name="T37" fmla="*/ 2147483647 h 240"/>
              <a:gd name="T38" fmla="*/ 2147483647 w 316"/>
              <a:gd name="T39" fmla="*/ 2147483647 h 240"/>
              <a:gd name="T40" fmla="*/ 2147483647 w 316"/>
              <a:gd name="T41" fmla="*/ 2147483647 h 2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16" h="240">
                <a:moveTo>
                  <a:pt x="264" y="198"/>
                </a:moveTo>
                <a:lnTo>
                  <a:pt x="213" y="198"/>
                </a:lnTo>
                <a:lnTo>
                  <a:pt x="155" y="240"/>
                </a:lnTo>
                <a:lnTo>
                  <a:pt x="78" y="210"/>
                </a:lnTo>
                <a:lnTo>
                  <a:pt x="0" y="210"/>
                </a:lnTo>
                <a:lnTo>
                  <a:pt x="0" y="168"/>
                </a:lnTo>
                <a:lnTo>
                  <a:pt x="52" y="126"/>
                </a:lnTo>
                <a:lnTo>
                  <a:pt x="65" y="126"/>
                </a:lnTo>
                <a:lnTo>
                  <a:pt x="65" y="114"/>
                </a:lnTo>
                <a:lnTo>
                  <a:pt x="135" y="72"/>
                </a:lnTo>
                <a:lnTo>
                  <a:pt x="116" y="60"/>
                </a:lnTo>
                <a:lnTo>
                  <a:pt x="161" y="30"/>
                </a:lnTo>
                <a:lnTo>
                  <a:pt x="161" y="18"/>
                </a:lnTo>
                <a:lnTo>
                  <a:pt x="187" y="0"/>
                </a:lnTo>
                <a:lnTo>
                  <a:pt x="264" y="84"/>
                </a:lnTo>
                <a:lnTo>
                  <a:pt x="283" y="84"/>
                </a:lnTo>
                <a:lnTo>
                  <a:pt x="303" y="114"/>
                </a:lnTo>
                <a:lnTo>
                  <a:pt x="277" y="168"/>
                </a:lnTo>
                <a:lnTo>
                  <a:pt x="316" y="168"/>
                </a:lnTo>
                <a:lnTo>
                  <a:pt x="316" y="186"/>
                </a:lnTo>
                <a:lnTo>
                  <a:pt x="264" y="198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5" name="Freeform 401"/>
          <p:cNvSpPr>
            <a:spLocks/>
          </p:cNvSpPr>
          <p:nvPr/>
        </p:nvSpPr>
        <p:spPr bwMode="auto">
          <a:xfrm>
            <a:off x="2667001" y="3122895"/>
            <a:ext cx="1163638" cy="619125"/>
          </a:xfrm>
          <a:custGeom>
            <a:avLst/>
            <a:gdLst>
              <a:gd name="T0" fmla="*/ 2147483647 w 714"/>
              <a:gd name="T1" fmla="*/ 2147483647 h 390"/>
              <a:gd name="T2" fmla="*/ 2147483647 w 714"/>
              <a:gd name="T3" fmla="*/ 2147483647 h 390"/>
              <a:gd name="T4" fmla="*/ 2147483647 w 714"/>
              <a:gd name="T5" fmla="*/ 2147483647 h 390"/>
              <a:gd name="T6" fmla="*/ 2147483647 w 714"/>
              <a:gd name="T7" fmla="*/ 2147483647 h 390"/>
              <a:gd name="T8" fmla="*/ 2147483647 w 714"/>
              <a:gd name="T9" fmla="*/ 2147483647 h 390"/>
              <a:gd name="T10" fmla="*/ 2147483647 w 714"/>
              <a:gd name="T11" fmla="*/ 2147483647 h 390"/>
              <a:gd name="T12" fmla="*/ 2147483647 w 714"/>
              <a:gd name="T13" fmla="*/ 2147483647 h 390"/>
              <a:gd name="T14" fmla="*/ 2147483647 w 714"/>
              <a:gd name="T15" fmla="*/ 2147483647 h 390"/>
              <a:gd name="T16" fmla="*/ 2147483647 w 714"/>
              <a:gd name="T17" fmla="*/ 2147483647 h 390"/>
              <a:gd name="T18" fmla="*/ 2147483647 w 714"/>
              <a:gd name="T19" fmla="*/ 2147483647 h 390"/>
              <a:gd name="T20" fmla="*/ 2147483647 w 714"/>
              <a:gd name="T21" fmla="*/ 2147483647 h 390"/>
              <a:gd name="T22" fmla="*/ 2147483647 w 714"/>
              <a:gd name="T23" fmla="*/ 2147483647 h 390"/>
              <a:gd name="T24" fmla="*/ 2147483647 w 714"/>
              <a:gd name="T25" fmla="*/ 2147483647 h 390"/>
              <a:gd name="T26" fmla="*/ 0 w 714"/>
              <a:gd name="T27" fmla="*/ 2147483647 h 390"/>
              <a:gd name="T28" fmla="*/ 0 w 714"/>
              <a:gd name="T29" fmla="*/ 2147483647 h 390"/>
              <a:gd name="T30" fmla="*/ 2147483647 w 714"/>
              <a:gd name="T31" fmla="*/ 2147483647 h 390"/>
              <a:gd name="T32" fmla="*/ 2147483647 w 714"/>
              <a:gd name="T33" fmla="*/ 2147483647 h 390"/>
              <a:gd name="T34" fmla="*/ 2147483647 w 714"/>
              <a:gd name="T35" fmla="*/ 2147483647 h 390"/>
              <a:gd name="T36" fmla="*/ 2147483647 w 714"/>
              <a:gd name="T37" fmla="*/ 2147483647 h 390"/>
              <a:gd name="T38" fmla="*/ 2147483647 w 714"/>
              <a:gd name="T39" fmla="*/ 2147483647 h 390"/>
              <a:gd name="T40" fmla="*/ 2147483647 w 714"/>
              <a:gd name="T41" fmla="*/ 0 h 390"/>
              <a:gd name="T42" fmla="*/ 2147483647 w 714"/>
              <a:gd name="T43" fmla="*/ 0 h 390"/>
              <a:gd name="T44" fmla="*/ 2147483647 w 714"/>
              <a:gd name="T45" fmla="*/ 2147483647 h 390"/>
              <a:gd name="T46" fmla="*/ 2147483647 w 714"/>
              <a:gd name="T47" fmla="*/ 2147483647 h 390"/>
              <a:gd name="T48" fmla="*/ 2147483647 w 714"/>
              <a:gd name="T49" fmla="*/ 2147483647 h 39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714" h="390">
                <a:moveTo>
                  <a:pt x="553" y="192"/>
                </a:moveTo>
                <a:lnTo>
                  <a:pt x="701" y="192"/>
                </a:lnTo>
                <a:lnTo>
                  <a:pt x="714" y="360"/>
                </a:lnTo>
                <a:lnTo>
                  <a:pt x="379" y="330"/>
                </a:lnTo>
                <a:lnTo>
                  <a:pt x="379" y="372"/>
                </a:lnTo>
                <a:lnTo>
                  <a:pt x="315" y="390"/>
                </a:lnTo>
                <a:lnTo>
                  <a:pt x="315" y="360"/>
                </a:lnTo>
                <a:lnTo>
                  <a:pt x="302" y="360"/>
                </a:lnTo>
                <a:lnTo>
                  <a:pt x="289" y="330"/>
                </a:lnTo>
                <a:lnTo>
                  <a:pt x="116" y="234"/>
                </a:lnTo>
                <a:lnTo>
                  <a:pt x="103" y="222"/>
                </a:lnTo>
                <a:lnTo>
                  <a:pt x="64" y="246"/>
                </a:lnTo>
                <a:lnTo>
                  <a:pt x="19" y="246"/>
                </a:lnTo>
                <a:lnTo>
                  <a:pt x="0" y="246"/>
                </a:lnTo>
                <a:lnTo>
                  <a:pt x="0" y="180"/>
                </a:lnTo>
                <a:lnTo>
                  <a:pt x="26" y="180"/>
                </a:lnTo>
                <a:lnTo>
                  <a:pt x="26" y="150"/>
                </a:lnTo>
                <a:lnTo>
                  <a:pt x="103" y="150"/>
                </a:lnTo>
                <a:lnTo>
                  <a:pt x="103" y="162"/>
                </a:lnTo>
                <a:lnTo>
                  <a:pt x="116" y="162"/>
                </a:lnTo>
                <a:lnTo>
                  <a:pt x="116" y="0"/>
                </a:lnTo>
                <a:lnTo>
                  <a:pt x="501" y="0"/>
                </a:lnTo>
                <a:lnTo>
                  <a:pt x="501" y="12"/>
                </a:lnTo>
                <a:lnTo>
                  <a:pt x="566" y="12"/>
                </a:lnTo>
                <a:lnTo>
                  <a:pt x="553" y="192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6" name="Freeform 403"/>
          <p:cNvSpPr>
            <a:spLocks/>
          </p:cNvSpPr>
          <p:nvPr/>
        </p:nvSpPr>
        <p:spPr bwMode="auto">
          <a:xfrm>
            <a:off x="817563" y="2170395"/>
            <a:ext cx="1184275" cy="639762"/>
          </a:xfrm>
          <a:custGeom>
            <a:avLst/>
            <a:gdLst>
              <a:gd name="T0" fmla="*/ 0 w 746"/>
              <a:gd name="T1" fmla="*/ 2147483647 h 390"/>
              <a:gd name="T2" fmla="*/ 2147483647 w 746"/>
              <a:gd name="T3" fmla="*/ 2147483647 h 390"/>
              <a:gd name="T4" fmla="*/ 2147483647 w 746"/>
              <a:gd name="T5" fmla="*/ 2147483647 h 390"/>
              <a:gd name="T6" fmla="*/ 2147483647 w 746"/>
              <a:gd name="T7" fmla="*/ 2147483647 h 390"/>
              <a:gd name="T8" fmla="*/ 2147483647 w 746"/>
              <a:gd name="T9" fmla="*/ 2147483647 h 390"/>
              <a:gd name="T10" fmla="*/ 2147483647 w 746"/>
              <a:gd name="T11" fmla="*/ 2147483647 h 390"/>
              <a:gd name="T12" fmla="*/ 2147483647 w 746"/>
              <a:gd name="T13" fmla="*/ 2147483647 h 390"/>
              <a:gd name="T14" fmla="*/ 2147483647 w 746"/>
              <a:gd name="T15" fmla="*/ 2147483647 h 390"/>
              <a:gd name="T16" fmla="*/ 2147483647 w 746"/>
              <a:gd name="T17" fmla="*/ 2147483647 h 390"/>
              <a:gd name="T18" fmla="*/ 2147483647 w 746"/>
              <a:gd name="T19" fmla="*/ 2147483647 h 390"/>
              <a:gd name="T20" fmla="*/ 2147483647 w 746"/>
              <a:gd name="T21" fmla="*/ 2147483647 h 390"/>
              <a:gd name="T22" fmla="*/ 2147483647 w 746"/>
              <a:gd name="T23" fmla="*/ 2147483647 h 390"/>
              <a:gd name="T24" fmla="*/ 2147483647 w 746"/>
              <a:gd name="T25" fmla="*/ 2147483647 h 390"/>
              <a:gd name="T26" fmla="*/ 2147483647 w 746"/>
              <a:gd name="T27" fmla="*/ 2147483647 h 390"/>
              <a:gd name="T28" fmla="*/ 2147483647 w 746"/>
              <a:gd name="T29" fmla="*/ 0 h 390"/>
              <a:gd name="T30" fmla="*/ 2147483647 w 746"/>
              <a:gd name="T31" fmla="*/ 2147483647 h 390"/>
              <a:gd name="T32" fmla="*/ 2147483647 w 746"/>
              <a:gd name="T33" fmla="*/ 2147483647 h 390"/>
              <a:gd name="T34" fmla="*/ 2147483647 w 746"/>
              <a:gd name="T35" fmla="*/ 2147483647 h 390"/>
              <a:gd name="T36" fmla="*/ 0 w 746"/>
              <a:gd name="T37" fmla="*/ 2147483647 h 390"/>
              <a:gd name="T38" fmla="*/ 0 w 746"/>
              <a:gd name="T39" fmla="*/ 2147483647 h 3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746" h="390">
                <a:moveTo>
                  <a:pt x="0" y="264"/>
                </a:moveTo>
                <a:lnTo>
                  <a:pt x="148" y="210"/>
                </a:lnTo>
                <a:lnTo>
                  <a:pt x="303" y="156"/>
                </a:lnTo>
                <a:lnTo>
                  <a:pt x="328" y="96"/>
                </a:lnTo>
                <a:lnTo>
                  <a:pt x="361" y="84"/>
                </a:lnTo>
                <a:lnTo>
                  <a:pt x="361" y="96"/>
                </a:lnTo>
                <a:lnTo>
                  <a:pt x="328" y="96"/>
                </a:lnTo>
                <a:lnTo>
                  <a:pt x="335" y="96"/>
                </a:lnTo>
                <a:lnTo>
                  <a:pt x="316" y="126"/>
                </a:lnTo>
                <a:lnTo>
                  <a:pt x="316" y="138"/>
                </a:lnTo>
                <a:lnTo>
                  <a:pt x="361" y="126"/>
                </a:lnTo>
                <a:lnTo>
                  <a:pt x="361" y="114"/>
                </a:lnTo>
                <a:lnTo>
                  <a:pt x="393" y="96"/>
                </a:lnTo>
                <a:lnTo>
                  <a:pt x="541" y="30"/>
                </a:lnTo>
                <a:lnTo>
                  <a:pt x="624" y="0"/>
                </a:lnTo>
                <a:lnTo>
                  <a:pt x="624" y="252"/>
                </a:lnTo>
                <a:lnTo>
                  <a:pt x="746" y="252"/>
                </a:lnTo>
                <a:lnTo>
                  <a:pt x="746" y="378"/>
                </a:lnTo>
                <a:lnTo>
                  <a:pt x="0" y="390"/>
                </a:lnTo>
                <a:lnTo>
                  <a:pt x="0" y="264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7" name="Freeform 405"/>
          <p:cNvSpPr>
            <a:spLocks/>
          </p:cNvSpPr>
          <p:nvPr/>
        </p:nvSpPr>
        <p:spPr bwMode="auto">
          <a:xfrm>
            <a:off x="1495425" y="5285070"/>
            <a:ext cx="939800" cy="628650"/>
          </a:xfrm>
          <a:custGeom>
            <a:avLst/>
            <a:gdLst>
              <a:gd name="T0" fmla="*/ 2147483647 w 592"/>
              <a:gd name="T1" fmla="*/ 2147483647 h 396"/>
              <a:gd name="T2" fmla="*/ 2147483647 w 592"/>
              <a:gd name="T3" fmla="*/ 2147483647 h 396"/>
              <a:gd name="T4" fmla="*/ 2147483647 w 592"/>
              <a:gd name="T5" fmla="*/ 2147483647 h 396"/>
              <a:gd name="T6" fmla="*/ 2147483647 w 592"/>
              <a:gd name="T7" fmla="*/ 2147483647 h 396"/>
              <a:gd name="T8" fmla="*/ 2147483647 w 592"/>
              <a:gd name="T9" fmla="*/ 2147483647 h 396"/>
              <a:gd name="T10" fmla="*/ 2147483647 w 592"/>
              <a:gd name="T11" fmla="*/ 2147483647 h 396"/>
              <a:gd name="T12" fmla="*/ 2147483647 w 592"/>
              <a:gd name="T13" fmla="*/ 2147483647 h 396"/>
              <a:gd name="T14" fmla="*/ 2147483647 w 592"/>
              <a:gd name="T15" fmla="*/ 2147483647 h 396"/>
              <a:gd name="T16" fmla="*/ 2147483647 w 592"/>
              <a:gd name="T17" fmla="*/ 2147483647 h 396"/>
              <a:gd name="T18" fmla="*/ 2147483647 w 592"/>
              <a:gd name="T19" fmla="*/ 2147483647 h 396"/>
              <a:gd name="T20" fmla="*/ 0 w 592"/>
              <a:gd name="T21" fmla="*/ 2147483647 h 396"/>
              <a:gd name="T22" fmla="*/ 2147483647 w 592"/>
              <a:gd name="T23" fmla="*/ 2147483647 h 396"/>
              <a:gd name="T24" fmla="*/ 2147483647 w 592"/>
              <a:gd name="T25" fmla="*/ 2147483647 h 396"/>
              <a:gd name="T26" fmla="*/ 2147483647 w 592"/>
              <a:gd name="T27" fmla="*/ 2147483647 h 396"/>
              <a:gd name="T28" fmla="*/ 2147483647 w 592"/>
              <a:gd name="T29" fmla="*/ 2147483647 h 396"/>
              <a:gd name="T30" fmla="*/ 2147483647 w 592"/>
              <a:gd name="T31" fmla="*/ 2147483647 h 396"/>
              <a:gd name="T32" fmla="*/ 2147483647 w 592"/>
              <a:gd name="T33" fmla="*/ 2147483647 h 396"/>
              <a:gd name="T34" fmla="*/ 2147483647 w 592"/>
              <a:gd name="T35" fmla="*/ 2147483647 h 396"/>
              <a:gd name="T36" fmla="*/ 2147483647 w 592"/>
              <a:gd name="T37" fmla="*/ 2147483647 h 396"/>
              <a:gd name="T38" fmla="*/ 2147483647 w 592"/>
              <a:gd name="T39" fmla="*/ 2147483647 h 396"/>
              <a:gd name="T40" fmla="*/ 2147483647 w 592"/>
              <a:gd name="T41" fmla="*/ 2147483647 h 396"/>
              <a:gd name="T42" fmla="*/ 2147483647 w 592"/>
              <a:gd name="T43" fmla="*/ 2147483647 h 396"/>
              <a:gd name="T44" fmla="*/ 2147483647 w 592"/>
              <a:gd name="T45" fmla="*/ 2147483647 h 396"/>
              <a:gd name="T46" fmla="*/ 2147483647 w 592"/>
              <a:gd name="T47" fmla="*/ 2147483647 h 396"/>
              <a:gd name="T48" fmla="*/ 2147483647 w 592"/>
              <a:gd name="T49" fmla="*/ 2147483647 h 396"/>
              <a:gd name="T50" fmla="*/ 2147483647 w 592"/>
              <a:gd name="T51" fmla="*/ 2147483647 h 396"/>
              <a:gd name="T52" fmla="*/ 2147483647 w 592"/>
              <a:gd name="T53" fmla="*/ 2147483647 h 396"/>
              <a:gd name="T54" fmla="*/ 2147483647 w 592"/>
              <a:gd name="T55" fmla="*/ 2147483647 h 396"/>
              <a:gd name="T56" fmla="*/ 2147483647 w 592"/>
              <a:gd name="T57" fmla="*/ 2147483647 h 396"/>
              <a:gd name="T58" fmla="*/ 2147483647 w 592"/>
              <a:gd name="T59" fmla="*/ 2147483647 h 396"/>
              <a:gd name="T60" fmla="*/ 2147483647 w 592"/>
              <a:gd name="T61" fmla="*/ 2147483647 h 396"/>
              <a:gd name="T62" fmla="*/ 2147483647 w 592"/>
              <a:gd name="T63" fmla="*/ 2147483647 h 396"/>
              <a:gd name="T64" fmla="*/ 2147483647 w 592"/>
              <a:gd name="T65" fmla="*/ 2147483647 h 396"/>
              <a:gd name="T66" fmla="*/ 2147483647 w 592"/>
              <a:gd name="T67" fmla="*/ 0 h 396"/>
              <a:gd name="T68" fmla="*/ 2147483647 w 592"/>
              <a:gd name="T69" fmla="*/ 2147483647 h 396"/>
              <a:gd name="T70" fmla="*/ 2147483647 w 592"/>
              <a:gd name="T71" fmla="*/ 2147483647 h 396"/>
              <a:gd name="T72" fmla="*/ 2147483647 w 592"/>
              <a:gd name="T73" fmla="*/ 2147483647 h 396"/>
              <a:gd name="T74" fmla="*/ 2147483647 w 592"/>
              <a:gd name="T75" fmla="*/ 2147483647 h 396"/>
              <a:gd name="T76" fmla="*/ 2147483647 w 592"/>
              <a:gd name="T77" fmla="*/ 2147483647 h 396"/>
              <a:gd name="T78" fmla="*/ 2147483647 w 592"/>
              <a:gd name="T79" fmla="*/ 2147483647 h 396"/>
              <a:gd name="T80" fmla="*/ 2147483647 w 592"/>
              <a:gd name="T81" fmla="*/ 2147483647 h 396"/>
              <a:gd name="T82" fmla="*/ 2147483647 w 592"/>
              <a:gd name="T83" fmla="*/ 2147483647 h 396"/>
              <a:gd name="T84" fmla="*/ 2147483647 w 592"/>
              <a:gd name="T85" fmla="*/ 2147483647 h 396"/>
              <a:gd name="T86" fmla="*/ 2147483647 w 592"/>
              <a:gd name="T87" fmla="*/ 2147483647 h 396"/>
              <a:gd name="T88" fmla="*/ 2147483647 w 592"/>
              <a:gd name="T89" fmla="*/ 2147483647 h 396"/>
              <a:gd name="T90" fmla="*/ 2147483647 w 592"/>
              <a:gd name="T91" fmla="*/ 2147483647 h 3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92" h="396">
                <a:moveTo>
                  <a:pt x="77" y="396"/>
                </a:moveTo>
                <a:lnTo>
                  <a:pt x="90" y="378"/>
                </a:lnTo>
                <a:lnTo>
                  <a:pt x="64" y="366"/>
                </a:lnTo>
                <a:lnTo>
                  <a:pt x="64" y="354"/>
                </a:lnTo>
                <a:lnTo>
                  <a:pt x="90" y="336"/>
                </a:lnTo>
                <a:lnTo>
                  <a:pt x="64" y="282"/>
                </a:lnTo>
                <a:lnTo>
                  <a:pt x="77" y="252"/>
                </a:lnTo>
                <a:lnTo>
                  <a:pt x="64" y="228"/>
                </a:lnTo>
                <a:lnTo>
                  <a:pt x="39" y="186"/>
                </a:lnTo>
                <a:lnTo>
                  <a:pt x="13" y="198"/>
                </a:lnTo>
                <a:lnTo>
                  <a:pt x="0" y="186"/>
                </a:lnTo>
                <a:lnTo>
                  <a:pt x="13" y="156"/>
                </a:lnTo>
                <a:lnTo>
                  <a:pt x="13" y="126"/>
                </a:lnTo>
                <a:lnTo>
                  <a:pt x="26" y="126"/>
                </a:lnTo>
                <a:lnTo>
                  <a:pt x="51" y="144"/>
                </a:lnTo>
                <a:lnTo>
                  <a:pt x="64" y="126"/>
                </a:lnTo>
                <a:lnTo>
                  <a:pt x="116" y="114"/>
                </a:lnTo>
                <a:lnTo>
                  <a:pt x="90" y="102"/>
                </a:lnTo>
                <a:lnTo>
                  <a:pt x="116" y="84"/>
                </a:lnTo>
                <a:lnTo>
                  <a:pt x="90" y="72"/>
                </a:lnTo>
                <a:lnTo>
                  <a:pt x="129" y="72"/>
                </a:lnTo>
                <a:lnTo>
                  <a:pt x="135" y="60"/>
                </a:lnTo>
                <a:lnTo>
                  <a:pt x="135" y="30"/>
                </a:lnTo>
                <a:lnTo>
                  <a:pt x="116" y="30"/>
                </a:lnTo>
                <a:lnTo>
                  <a:pt x="212" y="30"/>
                </a:lnTo>
                <a:lnTo>
                  <a:pt x="251" y="42"/>
                </a:lnTo>
                <a:lnTo>
                  <a:pt x="264" y="30"/>
                </a:lnTo>
                <a:lnTo>
                  <a:pt x="277" y="42"/>
                </a:lnTo>
                <a:lnTo>
                  <a:pt x="302" y="60"/>
                </a:lnTo>
                <a:lnTo>
                  <a:pt x="322" y="60"/>
                </a:lnTo>
                <a:lnTo>
                  <a:pt x="341" y="60"/>
                </a:lnTo>
                <a:lnTo>
                  <a:pt x="360" y="42"/>
                </a:lnTo>
                <a:lnTo>
                  <a:pt x="386" y="30"/>
                </a:lnTo>
                <a:lnTo>
                  <a:pt x="437" y="0"/>
                </a:lnTo>
                <a:lnTo>
                  <a:pt x="540" y="72"/>
                </a:lnTo>
                <a:lnTo>
                  <a:pt x="566" y="102"/>
                </a:lnTo>
                <a:lnTo>
                  <a:pt x="592" y="102"/>
                </a:lnTo>
                <a:lnTo>
                  <a:pt x="515" y="228"/>
                </a:lnTo>
                <a:lnTo>
                  <a:pt x="489" y="282"/>
                </a:lnTo>
                <a:lnTo>
                  <a:pt x="540" y="312"/>
                </a:lnTo>
                <a:lnTo>
                  <a:pt x="540" y="336"/>
                </a:lnTo>
                <a:lnTo>
                  <a:pt x="515" y="336"/>
                </a:lnTo>
                <a:lnTo>
                  <a:pt x="515" y="366"/>
                </a:lnTo>
                <a:lnTo>
                  <a:pt x="489" y="396"/>
                </a:lnTo>
                <a:lnTo>
                  <a:pt x="515" y="396"/>
                </a:lnTo>
                <a:lnTo>
                  <a:pt x="77" y="39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8" name="Freeform 407"/>
          <p:cNvSpPr>
            <a:spLocks/>
          </p:cNvSpPr>
          <p:nvPr/>
        </p:nvSpPr>
        <p:spPr bwMode="auto">
          <a:xfrm>
            <a:off x="2109788" y="3122895"/>
            <a:ext cx="739775" cy="438150"/>
          </a:xfrm>
          <a:custGeom>
            <a:avLst/>
            <a:gdLst>
              <a:gd name="T0" fmla="*/ 2147483647 w 476"/>
              <a:gd name="T1" fmla="*/ 2147483647 h 276"/>
              <a:gd name="T2" fmla="*/ 2147483647 w 476"/>
              <a:gd name="T3" fmla="*/ 2147483647 h 276"/>
              <a:gd name="T4" fmla="*/ 2147483647 w 476"/>
              <a:gd name="T5" fmla="*/ 2147483647 h 276"/>
              <a:gd name="T6" fmla="*/ 2147483647 w 476"/>
              <a:gd name="T7" fmla="*/ 2147483647 h 276"/>
              <a:gd name="T8" fmla="*/ 2147483647 w 476"/>
              <a:gd name="T9" fmla="*/ 2147483647 h 276"/>
              <a:gd name="T10" fmla="*/ 0 w 476"/>
              <a:gd name="T11" fmla="*/ 2147483647 h 276"/>
              <a:gd name="T12" fmla="*/ 2147483647 w 476"/>
              <a:gd name="T13" fmla="*/ 0 h 276"/>
              <a:gd name="T14" fmla="*/ 2147483647 w 476"/>
              <a:gd name="T15" fmla="*/ 0 h 276"/>
              <a:gd name="T16" fmla="*/ 2147483647 w 476"/>
              <a:gd name="T17" fmla="*/ 2147483647 h 276"/>
              <a:gd name="T18" fmla="*/ 2147483647 w 476"/>
              <a:gd name="T19" fmla="*/ 2147483647 h 276"/>
              <a:gd name="T20" fmla="*/ 2147483647 w 476"/>
              <a:gd name="T21" fmla="*/ 2147483647 h 276"/>
              <a:gd name="T22" fmla="*/ 2147483647 w 476"/>
              <a:gd name="T23" fmla="*/ 2147483647 h 276"/>
              <a:gd name="T24" fmla="*/ 2147483647 w 476"/>
              <a:gd name="T25" fmla="*/ 2147483647 h 276"/>
              <a:gd name="T26" fmla="*/ 2147483647 w 476"/>
              <a:gd name="T27" fmla="*/ 2147483647 h 276"/>
              <a:gd name="T28" fmla="*/ 2147483647 w 476"/>
              <a:gd name="T29" fmla="*/ 2147483647 h 276"/>
              <a:gd name="T30" fmla="*/ 2147483647 w 476"/>
              <a:gd name="T31" fmla="*/ 2147483647 h 276"/>
              <a:gd name="T32" fmla="*/ 2147483647 w 476"/>
              <a:gd name="T33" fmla="*/ 2147483647 h 276"/>
              <a:gd name="T34" fmla="*/ 2147483647 w 476"/>
              <a:gd name="T35" fmla="*/ 2147483647 h 276"/>
              <a:gd name="T36" fmla="*/ 2147483647 w 476"/>
              <a:gd name="T37" fmla="*/ 2147483647 h 276"/>
              <a:gd name="T38" fmla="*/ 2147483647 w 476"/>
              <a:gd name="T39" fmla="*/ 2147483647 h 276"/>
              <a:gd name="T40" fmla="*/ 2147483647 w 476"/>
              <a:gd name="T41" fmla="*/ 2147483647 h 276"/>
              <a:gd name="T42" fmla="*/ 2147483647 w 476"/>
              <a:gd name="T43" fmla="*/ 2147483647 h 27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76" h="276">
                <a:moveTo>
                  <a:pt x="263" y="162"/>
                </a:moveTo>
                <a:lnTo>
                  <a:pt x="103" y="162"/>
                </a:lnTo>
                <a:lnTo>
                  <a:pt x="103" y="222"/>
                </a:lnTo>
                <a:lnTo>
                  <a:pt x="38" y="222"/>
                </a:lnTo>
                <a:lnTo>
                  <a:pt x="38" y="162"/>
                </a:lnTo>
                <a:lnTo>
                  <a:pt x="0" y="162"/>
                </a:lnTo>
                <a:lnTo>
                  <a:pt x="12" y="0"/>
                </a:lnTo>
                <a:lnTo>
                  <a:pt x="476" y="0"/>
                </a:lnTo>
                <a:lnTo>
                  <a:pt x="476" y="162"/>
                </a:lnTo>
                <a:lnTo>
                  <a:pt x="463" y="162"/>
                </a:lnTo>
                <a:lnTo>
                  <a:pt x="463" y="150"/>
                </a:lnTo>
                <a:lnTo>
                  <a:pt x="386" y="150"/>
                </a:lnTo>
                <a:lnTo>
                  <a:pt x="386" y="180"/>
                </a:lnTo>
                <a:lnTo>
                  <a:pt x="360" y="180"/>
                </a:lnTo>
                <a:lnTo>
                  <a:pt x="360" y="246"/>
                </a:lnTo>
                <a:lnTo>
                  <a:pt x="341" y="276"/>
                </a:lnTo>
                <a:lnTo>
                  <a:pt x="315" y="246"/>
                </a:lnTo>
                <a:lnTo>
                  <a:pt x="302" y="264"/>
                </a:lnTo>
                <a:lnTo>
                  <a:pt x="302" y="246"/>
                </a:lnTo>
                <a:lnTo>
                  <a:pt x="289" y="276"/>
                </a:lnTo>
                <a:lnTo>
                  <a:pt x="263" y="264"/>
                </a:lnTo>
                <a:lnTo>
                  <a:pt x="263" y="16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79" name="Freeform 409"/>
          <p:cNvSpPr>
            <a:spLocks/>
          </p:cNvSpPr>
          <p:nvPr/>
        </p:nvSpPr>
        <p:spPr bwMode="auto">
          <a:xfrm>
            <a:off x="4030663" y="5085045"/>
            <a:ext cx="847725" cy="847725"/>
          </a:xfrm>
          <a:custGeom>
            <a:avLst/>
            <a:gdLst>
              <a:gd name="T0" fmla="*/ 0 w 534"/>
              <a:gd name="T1" fmla="*/ 2147483647 h 534"/>
              <a:gd name="T2" fmla="*/ 2147483647 w 534"/>
              <a:gd name="T3" fmla="*/ 2147483647 h 534"/>
              <a:gd name="T4" fmla="*/ 2147483647 w 534"/>
              <a:gd name="T5" fmla="*/ 2147483647 h 534"/>
              <a:gd name="T6" fmla="*/ 2147483647 w 534"/>
              <a:gd name="T7" fmla="*/ 2147483647 h 534"/>
              <a:gd name="T8" fmla="*/ 2147483647 w 534"/>
              <a:gd name="T9" fmla="*/ 2147483647 h 534"/>
              <a:gd name="T10" fmla="*/ 2147483647 w 534"/>
              <a:gd name="T11" fmla="*/ 2147483647 h 534"/>
              <a:gd name="T12" fmla="*/ 2147483647 w 534"/>
              <a:gd name="T13" fmla="*/ 0 h 534"/>
              <a:gd name="T14" fmla="*/ 2147483647 w 534"/>
              <a:gd name="T15" fmla="*/ 2147483647 h 534"/>
              <a:gd name="T16" fmla="*/ 2147483647 w 534"/>
              <a:gd name="T17" fmla="*/ 2147483647 h 534"/>
              <a:gd name="T18" fmla="*/ 2147483647 w 534"/>
              <a:gd name="T19" fmla="*/ 2147483647 h 534"/>
              <a:gd name="T20" fmla="*/ 2147483647 w 534"/>
              <a:gd name="T21" fmla="*/ 2147483647 h 534"/>
              <a:gd name="T22" fmla="*/ 2147483647 w 534"/>
              <a:gd name="T23" fmla="*/ 2147483647 h 534"/>
              <a:gd name="T24" fmla="*/ 2147483647 w 534"/>
              <a:gd name="T25" fmla="*/ 2147483647 h 534"/>
              <a:gd name="T26" fmla="*/ 2147483647 w 534"/>
              <a:gd name="T27" fmla="*/ 2147483647 h 534"/>
              <a:gd name="T28" fmla="*/ 2147483647 w 534"/>
              <a:gd name="T29" fmla="*/ 2147483647 h 534"/>
              <a:gd name="T30" fmla="*/ 2147483647 w 534"/>
              <a:gd name="T31" fmla="*/ 2147483647 h 534"/>
              <a:gd name="T32" fmla="*/ 2147483647 w 534"/>
              <a:gd name="T33" fmla="*/ 2147483647 h 534"/>
              <a:gd name="T34" fmla="*/ 0 w 534"/>
              <a:gd name="T35" fmla="*/ 2147483647 h 5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534" h="534">
                <a:moveTo>
                  <a:pt x="0" y="522"/>
                </a:moveTo>
                <a:lnTo>
                  <a:pt x="71" y="438"/>
                </a:lnTo>
                <a:lnTo>
                  <a:pt x="148" y="270"/>
                </a:lnTo>
                <a:lnTo>
                  <a:pt x="193" y="210"/>
                </a:lnTo>
                <a:lnTo>
                  <a:pt x="270" y="72"/>
                </a:lnTo>
                <a:lnTo>
                  <a:pt x="322" y="18"/>
                </a:lnTo>
                <a:lnTo>
                  <a:pt x="347" y="0"/>
                </a:lnTo>
                <a:lnTo>
                  <a:pt x="373" y="60"/>
                </a:lnTo>
                <a:lnTo>
                  <a:pt x="380" y="60"/>
                </a:lnTo>
                <a:lnTo>
                  <a:pt x="412" y="42"/>
                </a:lnTo>
                <a:lnTo>
                  <a:pt x="399" y="102"/>
                </a:lnTo>
                <a:lnTo>
                  <a:pt x="418" y="144"/>
                </a:lnTo>
                <a:lnTo>
                  <a:pt x="444" y="156"/>
                </a:lnTo>
                <a:lnTo>
                  <a:pt x="495" y="270"/>
                </a:lnTo>
                <a:lnTo>
                  <a:pt x="534" y="294"/>
                </a:lnTo>
                <a:lnTo>
                  <a:pt x="521" y="324"/>
                </a:lnTo>
                <a:lnTo>
                  <a:pt x="534" y="534"/>
                </a:lnTo>
                <a:lnTo>
                  <a:pt x="0" y="52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0" name="Freeform 411"/>
          <p:cNvSpPr>
            <a:spLocks/>
          </p:cNvSpPr>
          <p:nvPr/>
        </p:nvSpPr>
        <p:spPr bwMode="auto">
          <a:xfrm>
            <a:off x="3635375" y="5266020"/>
            <a:ext cx="693738" cy="647700"/>
          </a:xfrm>
          <a:custGeom>
            <a:avLst/>
            <a:gdLst>
              <a:gd name="T0" fmla="*/ 0 w 437"/>
              <a:gd name="T1" fmla="*/ 2147483647 h 408"/>
              <a:gd name="T2" fmla="*/ 2147483647 w 437"/>
              <a:gd name="T3" fmla="*/ 2147483647 h 408"/>
              <a:gd name="T4" fmla="*/ 2147483647 w 437"/>
              <a:gd name="T5" fmla="*/ 2147483647 h 408"/>
              <a:gd name="T6" fmla="*/ 2147483647 w 437"/>
              <a:gd name="T7" fmla="*/ 2147483647 h 408"/>
              <a:gd name="T8" fmla="*/ 2147483647 w 437"/>
              <a:gd name="T9" fmla="*/ 2147483647 h 408"/>
              <a:gd name="T10" fmla="*/ 2147483647 w 437"/>
              <a:gd name="T11" fmla="*/ 2147483647 h 408"/>
              <a:gd name="T12" fmla="*/ 2147483647 w 437"/>
              <a:gd name="T13" fmla="*/ 2147483647 h 408"/>
              <a:gd name="T14" fmla="*/ 2147483647 w 437"/>
              <a:gd name="T15" fmla="*/ 2147483647 h 408"/>
              <a:gd name="T16" fmla="*/ 2147483647 w 437"/>
              <a:gd name="T17" fmla="*/ 0 h 408"/>
              <a:gd name="T18" fmla="*/ 2147483647 w 437"/>
              <a:gd name="T19" fmla="*/ 2147483647 h 408"/>
              <a:gd name="T20" fmla="*/ 2147483647 w 437"/>
              <a:gd name="T21" fmla="*/ 2147483647 h 408"/>
              <a:gd name="T22" fmla="*/ 2147483647 w 437"/>
              <a:gd name="T23" fmla="*/ 2147483647 h 408"/>
              <a:gd name="T24" fmla="*/ 2147483647 w 437"/>
              <a:gd name="T25" fmla="*/ 2147483647 h 408"/>
              <a:gd name="T26" fmla="*/ 2147483647 w 437"/>
              <a:gd name="T27" fmla="*/ 2147483647 h 408"/>
              <a:gd name="T28" fmla="*/ 2147483647 w 437"/>
              <a:gd name="T29" fmla="*/ 2147483647 h 408"/>
              <a:gd name="T30" fmla="*/ 0 w 437"/>
              <a:gd name="T31" fmla="*/ 2147483647 h 40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37" h="408">
                <a:moveTo>
                  <a:pt x="0" y="408"/>
                </a:moveTo>
                <a:lnTo>
                  <a:pt x="77" y="324"/>
                </a:lnTo>
                <a:lnTo>
                  <a:pt x="154" y="138"/>
                </a:lnTo>
                <a:lnTo>
                  <a:pt x="154" y="114"/>
                </a:lnTo>
                <a:lnTo>
                  <a:pt x="167" y="96"/>
                </a:lnTo>
                <a:lnTo>
                  <a:pt x="154" y="96"/>
                </a:lnTo>
                <a:lnTo>
                  <a:pt x="154" y="72"/>
                </a:lnTo>
                <a:lnTo>
                  <a:pt x="186" y="42"/>
                </a:lnTo>
                <a:lnTo>
                  <a:pt x="218" y="0"/>
                </a:lnTo>
                <a:lnTo>
                  <a:pt x="263" y="30"/>
                </a:lnTo>
                <a:lnTo>
                  <a:pt x="392" y="54"/>
                </a:lnTo>
                <a:lnTo>
                  <a:pt x="437" y="96"/>
                </a:lnTo>
                <a:lnTo>
                  <a:pt x="392" y="156"/>
                </a:lnTo>
                <a:lnTo>
                  <a:pt x="315" y="324"/>
                </a:lnTo>
                <a:lnTo>
                  <a:pt x="244" y="408"/>
                </a:lnTo>
                <a:lnTo>
                  <a:pt x="0" y="408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1" name="Freeform 413"/>
          <p:cNvSpPr>
            <a:spLocks/>
          </p:cNvSpPr>
          <p:nvPr/>
        </p:nvSpPr>
        <p:spPr bwMode="auto">
          <a:xfrm>
            <a:off x="815975" y="5451857"/>
            <a:ext cx="817563" cy="461863"/>
          </a:xfrm>
          <a:custGeom>
            <a:avLst/>
            <a:gdLst>
              <a:gd name="T0" fmla="*/ 0 w 515"/>
              <a:gd name="T1" fmla="*/ 2147483647 h 282"/>
              <a:gd name="T2" fmla="*/ 0 w 515"/>
              <a:gd name="T3" fmla="*/ 2147483647 h 282"/>
              <a:gd name="T4" fmla="*/ 2147483647 w 515"/>
              <a:gd name="T5" fmla="*/ 2147483647 h 282"/>
              <a:gd name="T6" fmla="*/ 2147483647 w 515"/>
              <a:gd name="T7" fmla="*/ 2147483647 h 282"/>
              <a:gd name="T8" fmla="*/ 2147483647 w 515"/>
              <a:gd name="T9" fmla="*/ 2147483647 h 282"/>
              <a:gd name="T10" fmla="*/ 2147483647 w 515"/>
              <a:gd name="T11" fmla="*/ 2147483647 h 282"/>
              <a:gd name="T12" fmla="*/ 2147483647 w 515"/>
              <a:gd name="T13" fmla="*/ 2147483647 h 282"/>
              <a:gd name="T14" fmla="*/ 2147483647 w 515"/>
              <a:gd name="T15" fmla="*/ 0 h 282"/>
              <a:gd name="T16" fmla="*/ 2147483647 w 515"/>
              <a:gd name="T17" fmla="*/ 2147483647 h 282"/>
              <a:gd name="T18" fmla="*/ 2147483647 w 515"/>
              <a:gd name="T19" fmla="*/ 2147483647 h 282"/>
              <a:gd name="T20" fmla="*/ 2147483647 w 515"/>
              <a:gd name="T21" fmla="*/ 2147483647 h 282"/>
              <a:gd name="T22" fmla="*/ 2147483647 w 515"/>
              <a:gd name="T23" fmla="*/ 2147483647 h 282"/>
              <a:gd name="T24" fmla="*/ 2147483647 w 515"/>
              <a:gd name="T25" fmla="*/ 2147483647 h 282"/>
              <a:gd name="T26" fmla="*/ 2147483647 w 515"/>
              <a:gd name="T27" fmla="*/ 2147483647 h 282"/>
              <a:gd name="T28" fmla="*/ 2147483647 w 515"/>
              <a:gd name="T29" fmla="*/ 2147483647 h 282"/>
              <a:gd name="T30" fmla="*/ 2147483647 w 515"/>
              <a:gd name="T31" fmla="*/ 2147483647 h 282"/>
              <a:gd name="T32" fmla="*/ 2147483647 w 515"/>
              <a:gd name="T33" fmla="*/ 2147483647 h 282"/>
              <a:gd name="T34" fmla="*/ 2147483647 w 515"/>
              <a:gd name="T35" fmla="*/ 2147483647 h 282"/>
              <a:gd name="T36" fmla="*/ 2147483647 w 515"/>
              <a:gd name="T37" fmla="*/ 2147483647 h 282"/>
              <a:gd name="T38" fmla="*/ 2147483647 w 515"/>
              <a:gd name="T39" fmla="*/ 2147483647 h 282"/>
              <a:gd name="T40" fmla="*/ 2147483647 w 515"/>
              <a:gd name="T41" fmla="*/ 2147483647 h 282"/>
              <a:gd name="T42" fmla="*/ 2147483647 w 515"/>
              <a:gd name="T43" fmla="*/ 2147483647 h 282"/>
              <a:gd name="T44" fmla="*/ 2147483647 w 515"/>
              <a:gd name="T45" fmla="*/ 2147483647 h 282"/>
              <a:gd name="T46" fmla="*/ 2147483647 w 515"/>
              <a:gd name="T47" fmla="*/ 2147483647 h 282"/>
              <a:gd name="T48" fmla="*/ 2147483647 w 515"/>
              <a:gd name="T49" fmla="*/ 2147483647 h 282"/>
              <a:gd name="T50" fmla="*/ 2147483647 w 515"/>
              <a:gd name="T51" fmla="*/ 2147483647 h 282"/>
              <a:gd name="T52" fmla="*/ 2147483647 w 515"/>
              <a:gd name="T53" fmla="*/ 2147483647 h 282"/>
              <a:gd name="T54" fmla="*/ 0 w 515"/>
              <a:gd name="T55" fmla="*/ 2147483647 h 28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15" h="282">
                <a:moveTo>
                  <a:pt x="0" y="282"/>
                </a:moveTo>
                <a:lnTo>
                  <a:pt x="0" y="54"/>
                </a:lnTo>
                <a:lnTo>
                  <a:pt x="39" y="72"/>
                </a:lnTo>
                <a:lnTo>
                  <a:pt x="65" y="54"/>
                </a:lnTo>
                <a:lnTo>
                  <a:pt x="103" y="54"/>
                </a:lnTo>
                <a:lnTo>
                  <a:pt x="123" y="30"/>
                </a:lnTo>
                <a:lnTo>
                  <a:pt x="161" y="30"/>
                </a:lnTo>
                <a:lnTo>
                  <a:pt x="187" y="0"/>
                </a:lnTo>
                <a:lnTo>
                  <a:pt x="200" y="30"/>
                </a:lnTo>
                <a:lnTo>
                  <a:pt x="290" y="30"/>
                </a:lnTo>
                <a:lnTo>
                  <a:pt x="341" y="42"/>
                </a:lnTo>
                <a:lnTo>
                  <a:pt x="367" y="30"/>
                </a:lnTo>
                <a:lnTo>
                  <a:pt x="374" y="30"/>
                </a:lnTo>
                <a:lnTo>
                  <a:pt x="399" y="30"/>
                </a:lnTo>
                <a:lnTo>
                  <a:pt x="393" y="54"/>
                </a:lnTo>
                <a:lnTo>
                  <a:pt x="438" y="42"/>
                </a:lnTo>
                <a:lnTo>
                  <a:pt x="425" y="72"/>
                </a:lnTo>
                <a:lnTo>
                  <a:pt x="438" y="84"/>
                </a:lnTo>
                <a:lnTo>
                  <a:pt x="464" y="72"/>
                </a:lnTo>
                <a:lnTo>
                  <a:pt x="489" y="114"/>
                </a:lnTo>
                <a:lnTo>
                  <a:pt x="502" y="138"/>
                </a:lnTo>
                <a:lnTo>
                  <a:pt x="489" y="168"/>
                </a:lnTo>
                <a:lnTo>
                  <a:pt x="515" y="222"/>
                </a:lnTo>
                <a:lnTo>
                  <a:pt x="489" y="240"/>
                </a:lnTo>
                <a:lnTo>
                  <a:pt x="489" y="252"/>
                </a:lnTo>
                <a:lnTo>
                  <a:pt x="515" y="264"/>
                </a:lnTo>
                <a:lnTo>
                  <a:pt x="502" y="282"/>
                </a:lnTo>
                <a:lnTo>
                  <a:pt x="0" y="282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2" name="Freeform 415"/>
          <p:cNvSpPr>
            <a:spLocks/>
          </p:cNvSpPr>
          <p:nvPr/>
        </p:nvSpPr>
        <p:spPr bwMode="auto">
          <a:xfrm>
            <a:off x="3817938" y="4410357"/>
            <a:ext cx="755650" cy="1009650"/>
          </a:xfrm>
          <a:custGeom>
            <a:avLst/>
            <a:gdLst>
              <a:gd name="T0" fmla="*/ 2147483647 w 476"/>
              <a:gd name="T1" fmla="*/ 2147483647 h 636"/>
              <a:gd name="T2" fmla="*/ 0 w 476"/>
              <a:gd name="T3" fmla="*/ 2147483647 h 636"/>
              <a:gd name="T4" fmla="*/ 2147483647 w 476"/>
              <a:gd name="T5" fmla="*/ 2147483647 h 636"/>
              <a:gd name="T6" fmla="*/ 2147483647 w 476"/>
              <a:gd name="T7" fmla="*/ 2147483647 h 636"/>
              <a:gd name="T8" fmla="*/ 2147483647 w 476"/>
              <a:gd name="T9" fmla="*/ 2147483647 h 636"/>
              <a:gd name="T10" fmla="*/ 2147483647 w 476"/>
              <a:gd name="T11" fmla="*/ 2147483647 h 636"/>
              <a:gd name="T12" fmla="*/ 2147483647 w 476"/>
              <a:gd name="T13" fmla="*/ 2147483647 h 636"/>
              <a:gd name="T14" fmla="*/ 2147483647 w 476"/>
              <a:gd name="T15" fmla="*/ 2147483647 h 636"/>
              <a:gd name="T16" fmla="*/ 2147483647 w 476"/>
              <a:gd name="T17" fmla="*/ 2147483647 h 636"/>
              <a:gd name="T18" fmla="*/ 2147483647 w 476"/>
              <a:gd name="T19" fmla="*/ 2147483647 h 636"/>
              <a:gd name="T20" fmla="*/ 2147483647 w 476"/>
              <a:gd name="T21" fmla="*/ 2147483647 h 636"/>
              <a:gd name="T22" fmla="*/ 2147483647 w 476"/>
              <a:gd name="T23" fmla="*/ 2147483647 h 636"/>
              <a:gd name="T24" fmla="*/ 2147483647 w 476"/>
              <a:gd name="T25" fmla="*/ 2147483647 h 636"/>
              <a:gd name="T26" fmla="*/ 2147483647 w 476"/>
              <a:gd name="T27" fmla="*/ 2147483647 h 636"/>
              <a:gd name="T28" fmla="*/ 2147483647 w 476"/>
              <a:gd name="T29" fmla="*/ 2147483647 h 636"/>
              <a:gd name="T30" fmla="*/ 2147483647 w 476"/>
              <a:gd name="T31" fmla="*/ 0 h 636"/>
              <a:gd name="T32" fmla="*/ 2147483647 w 476"/>
              <a:gd name="T33" fmla="*/ 2147483647 h 636"/>
              <a:gd name="T34" fmla="*/ 2147483647 w 476"/>
              <a:gd name="T35" fmla="*/ 2147483647 h 636"/>
              <a:gd name="T36" fmla="*/ 2147483647 w 476"/>
              <a:gd name="T37" fmla="*/ 2147483647 h 636"/>
              <a:gd name="T38" fmla="*/ 2147483647 w 476"/>
              <a:gd name="T39" fmla="*/ 2147483647 h 636"/>
              <a:gd name="T40" fmla="*/ 2147483647 w 476"/>
              <a:gd name="T41" fmla="*/ 2147483647 h 636"/>
              <a:gd name="T42" fmla="*/ 2147483647 w 476"/>
              <a:gd name="T43" fmla="*/ 2147483647 h 636"/>
              <a:gd name="T44" fmla="*/ 2147483647 w 476"/>
              <a:gd name="T45" fmla="*/ 2147483647 h 636"/>
              <a:gd name="T46" fmla="*/ 2147483647 w 476"/>
              <a:gd name="T47" fmla="*/ 2147483647 h 636"/>
              <a:gd name="T48" fmla="*/ 2147483647 w 476"/>
              <a:gd name="T49" fmla="*/ 2147483647 h 636"/>
              <a:gd name="T50" fmla="*/ 2147483647 w 476"/>
              <a:gd name="T51" fmla="*/ 2147483647 h 636"/>
              <a:gd name="T52" fmla="*/ 2147483647 w 476"/>
              <a:gd name="T53" fmla="*/ 2147483647 h 636"/>
              <a:gd name="T54" fmla="*/ 2147483647 w 476"/>
              <a:gd name="T55" fmla="*/ 2147483647 h 636"/>
              <a:gd name="T56" fmla="*/ 2147483647 w 476"/>
              <a:gd name="T57" fmla="*/ 2147483647 h 636"/>
              <a:gd name="T58" fmla="*/ 2147483647 w 476"/>
              <a:gd name="T59" fmla="*/ 2147483647 h 636"/>
              <a:gd name="T60" fmla="*/ 2147483647 w 476"/>
              <a:gd name="T61" fmla="*/ 2147483647 h 636"/>
              <a:gd name="T62" fmla="*/ 2147483647 w 476"/>
              <a:gd name="T63" fmla="*/ 2147483647 h 636"/>
              <a:gd name="T64" fmla="*/ 2147483647 w 476"/>
              <a:gd name="T65" fmla="*/ 2147483647 h 636"/>
              <a:gd name="T66" fmla="*/ 2147483647 w 476"/>
              <a:gd name="T67" fmla="*/ 2147483647 h 636"/>
              <a:gd name="T68" fmla="*/ 2147483647 w 476"/>
              <a:gd name="T69" fmla="*/ 2147483647 h 636"/>
              <a:gd name="T70" fmla="*/ 2147483647 w 476"/>
              <a:gd name="T71" fmla="*/ 2147483647 h 636"/>
              <a:gd name="T72" fmla="*/ 2147483647 w 476"/>
              <a:gd name="T73" fmla="*/ 2147483647 h 636"/>
              <a:gd name="T74" fmla="*/ 2147483647 w 476"/>
              <a:gd name="T75" fmla="*/ 2147483647 h 6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76" h="636">
                <a:moveTo>
                  <a:pt x="13" y="486"/>
                </a:moveTo>
                <a:lnTo>
                  <a:pt x="0" y="414"/>
                </a:lnTo>
                <a:lnTo>
                  <a:pt x="103" y="252"/>
                </a:lnTo>
                <a:lnTo>
                  <a:pt x="103" y="240"/>
                </a:lnTo>
                <a:lnTo>
                  <a:pt x="71" y="240"/>
                </a:lnTo>
                <a:lnTo>
                  <a:pt x="103" y="168"/>
                </a:lnTo>
                <a:lnTo>
                  <a:pt x="71" y="198"/>
                </a:lnTo>
                <a:lnTo>
                  <a:pt x="52" y="198"/>
                </a:lnTo>
                <a:lnTo>
                  <a:pt x="52" y="180"/>
                </a:lnTo>
                <a:lnTo>
                  <a:pt x="71" y="126"/>
                </a:lnTo>
                <a:lnTo>
                  <a:pt x="52" y="114"/>
                </a:lnTo>
                <a:lnTo>
                  <a:pt x="26" y="72"/>
                </a:lnTo>
                <a:lnTo>
                  <a:pt x="39" y="54"/>
                </a:lnTo>
                <a:lnTo>
                  <a:pt x="110" y="12"/>
                </a:lnTo>
                <a:lnTo>
                  <a:pt x="251" y="54"/>
                </a:lnTo>
                <a:lnTo>
                  <a:pt x="348" y="0"/>
                </a:lnTo>
                <a:lnTo>
                  <a:pt x="399" y="30"/>
                </a:lnTo>
                <a:lnTo>
                  <a:pt x="451" y="30"/>
                </a:lnTo>
                <a:lnTo>
                  <a:pt x="476" y="30"/>
                </a:lnTo>
                <a:lnTo>
                  <a:pt x="451" y="42"/>
                </a:lnTo>
                <a:lnTo>
                  <a:pt x="451" y="54"/>
                </a:lnTo>
                <a:lnTo>
                  <a:pt x="476" y="54"/>
                </a:lnTo>
                <a:lnTo>
                  <a:pt x="399" y="114"/>
                </a:lnTo>
                <a:lnTo>
                  <a:pt x="341" y="180"/>
                </a:lnTo>
                <a:lnTo>
                  <a:pt x="361" y="240"/>
                </a:lnTo>
                <a:lnTo>
                  <a:pt x="303" y="306"/>
                </a:lnTo>
                <a:lnTo>
                  <a:pt x="303" y="330"/>
                </a:lnTo>
                <a:lnTo>
                  <a:pt x="316" y="330"/>
                </a:lnTo>
                <a:lnTo>
                  <a:pt x="322" y="360"/>
                </a:lnTo>
                <a:lnTo>
                  <a:pt x="399" y="360"/>
                </a:lnTo>
                <a:lnTo>
                  <a:pt x="412" y="348"/>
                </a:lnTo>
                <a:lnTo>
                  <a:pt x="451" y="444"/>
                </a:lnTo>
                <a:lnTo>
                  <a:pt x="399" y="498"/>
                </a:lnTo>
                <a:lnTo>
                  <a:pt x="322" y="636"/>
                </a:lnTo>
                <a:lnTo>
                  <a:pt x="277" y="594"/>
                </a:lnTo>
                <a:lnTo>
                  <a:pt x="148" y="570"/>
                </a:lnTo>
                <a:lnTo>
                  <a:pt x="103" y="540"/>
                </a:lnTo>
                <a:lnTo>
                  <a:pt x="13" y="48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3" name="Freeform 417"/>
          <p:cNvSpPr>
            <a:spLocks/>
          </p:cNvSpPr>
          <p:nvPr/>
        </p:nvSpPr>
        <p:spPr bwMode="auto">
          <a:xfrm>
            <a:off x="2227263" y="4164295"/>
            <a:ext cx="857250" cy="828675"/>
          </a:xfrm>
          <a:custGeom>
            <a:avLst/>
            <a:gdLst>
              <a:gd name="T0" fmla="*/ 2147483647 w 540"/>
              <a:gd name="T1" fmla="*/ 2147483647 h 522"/>
              <a:gd name="T2" fmla="*/ 2147483647 w 540"/>
              <a:gd name="T3" fmla="*/ 0 h 522"/>
              <a:gd name="T4" fmla="*/ 2147483647 w 540"/>
              <a:gd name="T5" fmla="*/ 2147483647 h 522"/>
              <a:gd name="T6" fmla="*/ 2147483647 w 540"/>
              <a:gd name="T7" fmla="*/ 2147483647 h 522"/>
              <a:gd name="T8" fmla="*/ 2147483647 w 540"/>
              <a:gd name="T9" fmla="*/ 2147483647 h 522"/>
              <a:gd name="T10" fmla="*/ 2147483647 w 540"/>
              <a:gd name="T11" fmla="*/ 2147483647 h 522"/>
              <a:gd name="T12" fmla="*/ 2147483647 w 540"/>
              <a:gd name="T13" fmla="*/ 2147483647 h 522"/>
              <a:gd name="T14" fmla="*/ 2147483647 w 540"/>
              <a:gd name="T15" fmla="*/ 2147483647 h 522"/>
              <a:gd name="T16" fmla="*/ 2147483647 w 540"/>
              <a:gd name="T17" fmla="*/ 2147483647 h 522"/>
              <a:gd name="T18" fmla="*/ 2147483647 w 540"/>
              <a:gd name="T19" fmla="*/ 2147483647 h 522"/>
              <a:gd name="T20" fmla="*/ 2147483647 w 540"/>
              <a:gd name="T21" fmla="*/ 2147483647 h 522"/>
              <a:gd name="T22" fmla="*/ 2147483647 w 540"/>
              <a:gd name="T23" fmla="*/ 2147483647 h 522"/>
              <a:gd name="T24" fmla="*/ 2147483647 w 540"/>
              <a:gd name="T25" fmla="*/ 2147483647 h 522"/>
              <a:gd name="T26" fmla="*/ 2147483647 w 540"/>
              <a:gd name="T27" fmla="*/ 2147483647 h 522"/>
              <a:gd name="T28" fmla="*/ 2147483647 w 540"/>
              <a:gd name="T29" fmla="*/ 2147483647 h 522"/>
              <a:gd name="T30" fmla="*/ 2147483647 w 540"/>
              <a:gd name="T31" fmla="*/ 2147483647 h 522"/>
              <a:gd name="T32" fmla="*/ 2147483647 w 540"/>
              <a:gd name="T33" fmla="*/ 2147483647 h 522"/>
              <a:gd name="T34" fmla="*/ 2147483647 w 540"/>
              <a:gd name="T35" fmla="*/ 2147483647 h 522"/>
              <a:gd name="T36" fmla="*/ 2147483647 w 540"/>
              <a:gd name="T37" fmla="*/ 2147483647 h 522"/>
              <a:gd name="T38" fmla="*/ 2147483647 w 540"/>
              <a:gd name="T39" fmla="*/ 2147483647 h 522"/>
              <a:gd name="T40" fmla="*/ 2147483647 w 540"/>
              <a:gd name="T41" fmla="*/ 2147483647 h 522"/>
              <a:gd name="T42" fmla="*/ 2147483647 w 540"/>
              <a:gd name="T43" fmla="*/ 2147483647 h 522"/>
              <a:gd name="T44" fmla="*/ 2147483647 w 540"/>
              <a:gd name="T45" fmla="*/ 2147483647 h 522"/>
              <a:gd name="T46" fmla="*/ 2147483647 w 540"/>
              <a:gd name="T47" fmla="*/ 2147483647 h 522"/>
              <a:gd name="T48" fmla="*/ 2147483647 w 540"/>
              <a:gd name="T49" fmla="*/ 2147483647 h 522"/>
              <a:gd name="T50" fmla="*/ 2147483647 w 540"/>
              <a:gd name="T51" fmla="*/ 2147483647 h 522"/>
              <a:gd name="T52" fmla="*/ 0 w 540"/>
              <a:gd name="T53" fmla="*/ 2147483647 h 522"/>
              <a:gd name="T54" fmla="*/ 0 w 540"/>
              <a:gd name="T55" fmla="*/ 2147483647 h 522"/>
              <a:gd name="T56" fmla="*/ 2147483647 w 540"/>
              <a:gd name="T57" fmla="*/ 2147483647 h 52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40" h="522">
                <a:moveTo>
                  <a:pt x="199" y="126"/>
                </a:moveTo>
                <a:lnTo>
                  <a:pt x="199" y="0"/>
                </a:lnTo>
                <a:lnTo>
                  <a:pt x="540" y="18"/>
                </a:lnTo>
                <a:lnTo>
                  <a:pt x="540" y="186"/>
                </a:lnTo>
                <a:lnTo>
                  <a:pt x="399" y="492"/>
                </a:lnTo>
                <a:lnTo>
                  <a:pt x="386" y="462"/>
                </a:lnTo>
                <a:lnTo>
                  <a:pt x="354" y="462"/>
                </a:lnTo>
                <a:lnTo>
                  <a:pt x="354" y="492"/>
                </a:lnTo>
                <a:lnTo>
                  <a:pt x="328" y="504"/>
                </a:lnTo>
                <a:lnTo>
                  <a:pt x="296" y="492"/>
                </a:lnTo>
                <a:lnTo>
                  <a:pt x="296" y="522"/>
                </a:lnTo>
                <a:lnTo>
                  <a:pt x="277" y="504"/>
                </a:lnTo>
                <a:lnTo>
                  <a:pt x="277" y="492"/>
                </a:lnTo>
                <a:lnTo>
                  <a:pt x="251" y="492"/>
                </a:lnTo>
                <a:lnTo>
                  <a:pt x="251" y="480"/>
                </a:lnTo>
                <a:lnTo>
                  <a:pt x="212" y="462"/>
                </a:lnTo>
                <a:lnTo>
                  <a:pt x="174" y="450"/>
                </a:lnTo>
                <a:lnTo>
                  <a:pt x="148" y="462"/>
                </a:lnTo>
                <a:lnTo>
                  <a:pt x="148" y="450"/>
                </a:lnTo>
                <a:lnTo>
                  <a:pt x="129" y="438"/>
                </a:lnTo>
                <a:lnTo>
                  <a:pt x="129" y="420"/>
                </a:lnTo>
                <a:lnTo>
                  <a:pt x="103" y="438"/>
                </a:lnTo>
                <a:lnTo>
                  <a:pt x="90" y="420"/>
                </a:lnTo>
                <a:lnTo>
                  <a:pt x="77" y="438"/>
                </a:lnTo>
                <a:lnTo>
                  <a:pt x="52" y="438"/>
                </a:lnTo>
                <a:lnTo>
                  <a:pt x="13" y="408"/>
                </a:lnTo>
                <a:lnTo>
                  <a:pt x="0" y="408"/>
                </a:lnTo>
                <a:lnTo>
                  <a:pt x="0" y="354"/>
                </a:lnTo>
                <a:lnTo>
                  <a:pt x="199" y="12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4" name="Freeform 419"/>
          <p:cNvSpPr>
            <a:spLocks/>
          </p:cNvSpPr>
          <p:nvPr/>
        </p:nvSpPr>
        <p:spPr bwMode="auto">
          <a:xfrm>
            <a:off x="2527300" y="3473732"/>
            <a:ext cx="665163" cy="715963"/>
          </a:xfrm>
          <a:custGeom>
            <a:avLst/>
            <a:gdLst>
              <a:gd name="T0" fmla="*/ 0 w 412"/>
              <a:gd name="T1" fmla="*/ 2147483647 h 444"/>
              <a:gd name="T2" fmla="*/ 0 w 412"/>
              <a:gd name="T3" fmla="*/ 2147483647 h 444"/>
              <a:gd name="T4" fmla="*/ 2147483647 w 412"/>
              <a:gd name="T5" fmla="*/ 2147483647 h 444"/>
              <a:gd name="T6" fmla="*/ 2147483647 w 412"/>
              <a:gd name="T7" fmla="*/ 2147483647 h 444"/>
              <a:gd name="T8" fmla="*/ 2147483647 w 412"/>
              <a:gd name="T9" fmla="*/ 2147483647 h 444"/>
              <a:gd name="T10" fmla="*/ 2147483647 w 412"/>
              <a:gd name="T11" fmla="*/ 2147483647 h 444"/>
              <a:gd name="T12" fmla="*/ 2147483647 w 412"/>
              <a:gd name="T13" fmla="*/ 2147483647 h 444"/>
              <a:gd name="T14" fmla="*/ 2147483647 w 412"/>
              <a:gd name="T15" fmla="*/ 2147483647 h 444"/>
              <a:gd name="T16" fmla="*/ 2147483647 w 412"/>
              <a:gd name="T17" fmla="*/ 2147483647 h 444"/>
              <a:gd name="T18" fmla="*/ 2147483647 w 412"/>
              <a:gd name="T19" fmla="*/ 2147483647 h 444"/>
              <a:gd name="T20" fmla="*/ 2147483647 w 412"/>
              <a:gd name="T21" fmla="*/ 0 h 444"/>
              <a:gd name="T22" fmla="*/ 2147483647 w 412"/>
              <a:gd name="T23" fmla="*/ 2147483647 h 444"/>
              <a:gd name="T24" fmla="*/ 2147483647 w 412"/>
              <a:gd name="T25" fmla="*/ 2147483647 h 444"/>
              <a:gd name="T26" fmla="*/ 2147483647 w 412"/>
              <a:gd name="T27" fmla="*/ 2147483647 h 444"/>
              <a:gd name="T28" fmla="*/ 2147483647 w 412"/>
              <a:gd name="T29" fmla="*/ 2147483647 h 444"/>
              <a:gd name="T30" fmla="*/ 2147483647 w 412"/>
              <a:gd name="T31" fmla="*/ 2147483647 h 444"/>
              <a:gd name="T32" fmla="*/ 2147483647 w 412"/>
              <a:gd name="T33" fmla="*/ 2147483647 h 444"/>
              <a:gd name="T34" fmla="*/ 2147483647 w 412"/>
              <a:gd name="T35" fmla="*/ 2147483647 h 444"/>
              <a:gd name="T36" fmla="*/ 2147483647 w 412"/>
              <a:gd name="T37" fmla="*/ 2147483647 h 444"/>
              <a:gd name="T38" fmla="*/ 0 w 412"/>
              <a:gd name="T39" fmla="*/ 2147483647 h 444"/>
              <a:gd name="T40" fmla="*/ 0 w 412"/>
              <a:gd name="T41" fmla="*/ 2147483647 h 4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412" h="444">
                <a:moveTo>
                  <a:pt x="0" y="306"/>
                </a:moveTo>
                <a:lnTo>
                  <a:pt x="0" y="42"/>
                </a:lnTo>
                <a:lnTo>
                  <a:pt x="26" y="54"/>
                </a:lnTo>
                <a:lnTo>
                  <a:pt x="39" y="24"/>
                </a:lnTo>
                <a:lnTo>
                  <a:pt x="39" y="42"/>
                </a:lnTo>
                <a:lnTo>
                  <a:pt x="52" y="24"/>
                </a:lnTo>
                <a:lnTo>
                  <a:pt x="78" y="54"/>
                </a:lnTo>
                <a:lnTo>
                  <a:pt x="97" y="24"/>
                </a:lnTo>
                <a:lnTo>
                  <a:pt x="116" y="24"/>
                </a:lnTo>
                <a:lnTo>
                  <a:pt x="161" y="24"/>
                </a:lnTo>
                <a:lnTo>
                  <a:pt x="200" y="0"/>
                </a:lnTo>
                <a:lnTo>
                  <a:pt x="213" y="12"/>
                </a:lnTo>
                <a:lnTo>
                  <a:pt x="386" y="108"/>
                </a:lnTo>
                <a:lnTo>
                  <a:pt x="399" y="138"/>
                </a:lnTo>
                <a:lnTo>
                  <a:pt x="412" y="138"/>
                </a:lnTo>
                <a:lnTo>
                  <a:pt x="412" y="168"/>
                </a:lnTo>
                <a:lnTo>
                  <a:pt x="373" y="168"/>
                </a:lnTo>
                <a:lnTo>
                  <a:pt x="341" y="222"/>
                </a:lnTo>
                <a:lnTo>
                  <a:pt x="341" y="444"/>
                </a:lnTo>
                <a:lnTo>
                  <a:pt x="0" y="432"/>
                </a:lnTo>
                <a:lnTo>
                  <a:pt x="0" y="30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5" name="Freeform 421"/>
          <p:cNvSpPr>
            <a:spLocks/>
          </p:cNvSpPr>
          <p:nvPr/>
        </p:nvSpPr>
        <p:spPr bwMode="auto">
          <a:xfrm>
            <a:off x="4471988" y="4494495"/>
            <a:ext cx="1092200" cy="619125"/>
          </a:xfrm>
          <a:custGeom>
            <a:avLst/>
            <a:gdLst>
              <a:gd name="T0" fmla="*/ 2147483647 w 688"/>
              <a:gd name="T1" fmla="*/ 2147483647 h 390"/>
              <a:gd name="T2" fmla="*/ 0 w 688"/>
              <a:gd name="T3" fmla="*/ 2147483647 h 390"/>
              <a:gd name="T4" fmla="*/ 2147483647 w 688"/>
              <a:gd name="T5" fmla="*/ 2147483647 h 390"/>
              <a:gd name="T6" fmla="*/ 2147483647 w 688"/>
              <a:gd name="T7" fmla="*/ 2147483647 h 390"/>
              <a:gd name="T8" fmla="*/ 2147483647 w 688"/>
              <a:gd name="T9" fmla="*/ 2147483647 h 390"/>
              <a:gd name="T10" fmla="*/ 2147483647 w 688"/>
              <a:gd name="T11" fmla="*/ 2147483647 h 390"/>
              <a:gd name="T12" fmla="*/ 2147483647 w 688"/>
              <a:gd name="T13" fmla="*/ 0 h 390"/>
              <a:gd name="T14" fmla="*/ 2147483647 w 688"/>
              <a:gd name="T15" fmla="*/ 0 h 390"/>
              <a:gd name="T16" fmla="*/ 2147483647 w 688"/>
              <a:gd name="T17" fmla="*/ 0 h 390"/>
              <a:gd name="T18" fmla="*/ 2147483647 w 688"/>
              <a:gd name="T19" fmla="*/ 2147483647 h 390"/>
              <a:gd name="T20" fmla="*/ 2147483647 w 688"/>
              <a:gd name="T21" fmla="*/ 2147483647 h 390"/>
              <a:gd name="T22" fmla="*/ 2147483647 w 688"/>
              <a:gd name="T23" fmla="*/ 2147483647 h 390"/>
              <a:gd name="T24" fmla="*/ 2147483647 w 688"/>
              <a:gd name="T25" fmla="*/ 2147483647 h 390"/>
              <a:gd name="T26" fmla="*/ 2147483647 w 688"/>
              <a:gd name="T27" fmla="*/ 2147483647 h 390"/>
              <a:gd name="T28" fmla="*/ 2147483647 w 688"/>
              <a:gd name="T29" fmla="*/ 2147483647 h 390"/>
              <a:gd name="T30" fmla="*/ 2147483647 w 688"/>
              <a:gd name="T31" fmla="*/ 2147483647 h 390"/>
              <a:gd name="T32" fmla="*/ 2147483647 w 688"/>
              <a:gd name="T33" fmla="*/ 2147483647 h 390"/>
              <a:gd name="T34" fmla="*/ 2147483647 w 688"/>
              <a:gd name="T35" fmla="*/ 2147483647 h 390"/>
              <a:gd name="T36" fmla="*/ 2147483647 w 688"/>
              <a:gd name="T37" fmla="*/ 2147483647 h 390"/>
              <a:gd name="T38" fmla="*/ 2147483647 w 688"/>
              <a:gd name="T39" fmla="*/ 2147483647 h 390"/>
              <a:gd name="T40" fmla="*/ 2147483647 w 688"/>
              <a:gd name="T41" fmla="*/ 2147483647 h 390"/>
              <a:gd name="T42" fmla="*/ 2147483647 w 688"/>
              <a:gd name="T43" fmla="*/ 2147483647 h 390"/>
              <a:gd name="T44" fmla="*/ 2147483647 w 688"/>
              <a:gd name="T45" fmla="*/ 2147483647 h 390"/>
              <a:gd name="T46" fmla="*/ 2147483647 w 688"/>
              <a:gd name="T47" fmla="*/ 2147483647 h 390"/>
              <a:gd name="T48" fmla="*/ 2147483647 w 688"/>
              <a:gd name="T49" fmla="*/ 2147483647 h 390"/>
              <a:gd name="T50" fmla="*/ 2147483647 w 688"/>
              <a:gd name="T51" fmla="*/ 2147483647 h 390"/>
              <a:gd name="T52" fmla="*/ 2147483647 w 688"/>
              <a:gd name="T53" fmla="*/ 2147483647 h 390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88" h="390">
                <a:moveTo>
                  <a:pt x="39" y="390"/>
                </a:moveTo>
                <a:lnTo>
                  <a:pt x="0" y="294"/>
                </a:lnTo>
                <a:lnTo>
                  <a:pt x="116" y="186"/>
                </a:lnTo>
                <a:lnTo>
                  <a:pt x="116" y="168"/>
                </a:lnTo>
                <a:lnTo>
                  <a:pt x="212" y="102"/>
                </a:lnTo>
                <a:lnTo>
                  <a:pt x="212" y="72"/>
                </a:lnTo>
                <a:lnTo>
                  <a:pt x="386" y="0"/>
                </a:lnTo>
                <a:lnTo>
                  <a:pt x="476" y="0"/>
                </a:lnTo>
                <a:lnTo>
                  <a:pt x="534" y="0"/>
                </a:lnTo>
                <a:lnTo>
                  <a:pt x="553" y="18"/>
                </a:lnTo>
                <a:lnTo>
                  <a:pt x="598" y="18"/>
                </a:lnTo>
                <a:lnTo>
                  <a:pt x="598" y="30"/>
                </a:lnTo>
                <a:lnTo>
                  <a:pt x="611" y="30"/>
                </a:lnTo>
                <a:lnTo>
                  <a:pt x="624" y="60"/>
                </a:lnTo>
                <a:lnTo>
                  <a:pt x="675" y="42"/>
                </a:lnTo>
                <a:lnTo>
                  <a:pt x="688" y="60"/>
                </a:lnTo>
                <a:lnTo>
                  <a:pt x="675" y="60"/>
                </a:lnTo>
                <a:lnTo>
                  <a:pt x="611" y="84"/>
                </a:lnTo>
                <a:lnTo>
                  <a:pt x="476" y="102"/>
                </a:lnTo>
                <a:lnTo>
                  <a:pt x="489" y="126"/>
                </a:lnTo>
                <a:lnTo>
                  <a:pt x="386" y="168"/>
                </a:lnTo>
                <a:lnTo>
                  <a:pt x="199" y="252"/>
                </a:lnTo>
                <a:lnTo>
                  <a:pt x="174" y="276"/>
                </a:lnTo>
                <a:lnTo>
                  <a:pt x="187" y="294"/>
                </a:lnTo>
                <a:lnTo>
                  <a:pt x="135" y="318"/>
                </a:lnTo>
                <a:lnTo>
                  <a:pt x="64" y="372"/>
                </a:lnTo>
                <a:lnTo>
                  <a:pt x="39" y="39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6" name="Freeform 423"/>
          <p:cNvSpPr>
            <a:spLocks/>
          </p:cNvSpPr>
          <p:nvPr/>
        </p:nvSpPr>
        <p:spPr bwMode="auto">
          <a:xfrm>
            <a:off x="7019925" y="3075270"/>
            <a:ext cx="492125" cy="704850"/>
          </a:xfrm>
          <a:custGeom>
            <a:avLst/>
            <a:gdLst>
              <a:gd name="T0" fmla="*/ 2147483647 w 328"/>
              <a:gd name="T1" fmla="*/ 2147483647 h 444"/>
              <a:gd name="T2" fmla="*/ 2147483647 w 328"/>
              <a:gd name="T3" fmla="*/ 2147483647 h 444"/>
              <a:gd name="T4" fmla="*/ 2147483647 w 328"/>
              <a:gd name="T5" fmla="*/ 2147483647 h 444"/>
              <a:gd name="T6" fmla="*/ 2147483647 w 328"/>
              <a:gd name="T7" fmla="*/ 2147483647 h 444"/>
              <a:gd name="T8" fmla="*/ 2147483647 w 328"/>
              <a:gd name="T9" fmla="*/ 2147483647 h 444"/>
              <a:gd name="T10" fmla="*/ 2147483647 w 328"/>
              <a:gd name="T11" fmla="*/ 2147483647 h 444"/>
              <a:gd name="T12" fmla="*/ 2147483647 w 328"/>
              <a:gd name="T13" fmla="*/ 2147483647 h 444"/>
              <a:gd name="T14" fmla="*/ 2147483647 w 328"/>
              <a:gd name="T15" fmla="*/ 2147483647 h 444"/>
              <a:gd name="T16" fmla="*/ 2147483647 w 328"/>
              <a:gd name="T17" fmla="*/ 2147483647 h 444"/>
              <a:gd name="T18" fmla="*/ 2147483647 w 328"/>
              <a:gd name="T19" fmla="*/ 2147483647 h 444"/>
              <a:gd name="T20" fmla="*/ 2147483647 w 328"/>
              <a:gd name="T21" fmla="*/ 2147483647 h 444"/>
              <a:gd name="T22" fmla="*/ 2147483647 w 328"/>
              <a:gd name="T23" fmla="*/ 2147483647 h 444"/>
              <a:gd name="T24" fmla="*/ 2147483647 w 328"/>
              <a:gd name="T25" fmla="*/ 2147483647 h 444"/>
              <a:gd name="T26" fmla="*/ 2147483647 w 328"/>
              <a:gd name="T27" fmla="*/ 0 h 444"/>
              <a:gd name="T28" fmla="*/ 2147483647 w 328"/>
              <a:gd name="T29" fmla="*/ 0 h 444"/>
              <a:gd name="T30" fmla="*/ 2147483647 w 328"/>
              <a:gd name="T31" fmla="*/ 2147483647 h 444"/>
              <a:gd name="T32" fmla="*/ 2147483647 w 328"/>
              <a:gd name="T33" fmla="*/ 2147483647 h 444"/>
              <a:gd name="T34" fmla="*/ 0 w 328"/>
              <a:gd name="T35" fmla="*/ 2147483647 h 444"/>
              <a:gd name="T36" fmla="*/ 2147483647 w 328"/>
              <a:gd name="T37" fmla="*/ 2147483647 h 44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28" h="444">
                <a:moveTo>
                  <a:pt x="13" y="234"/>
                </a:moveTo>
                <a:lnTo>
                  <a:pt x="77" y="276"/>
                </a:lnTo>
                <a:lnTo>
                  <a:pt x="129" y="294"/>
                </a:lnTo>
                <a:lnTo>
                  <a:pt x="116" y="336"/>
                </a:lnTo>
                <a:lnTo>
                  <a:pt x="142" y="336"/>
                </a:lnTo>
                <a:lnTo>
                  <a:pt x="142" y="360"/>
                </a:lnTo>
                <a:lnTo>
                  <a:pt x="155" y="360"/>
                </a:lnTo>
                <a:lnTo>
                  <a:pt x="168" y="444"/>
                </a:lnTo>
                <a:lnTo>
                  <a:pt x="187" y="444"/>
                </a:lnTo>
                <a:lnTo>
                  <a:pt x="245" y="390"/>
                </a:lnTo>
                <a:lnTo>
                  <a:pt x="264" y="390"/>
                </a:lnTo>
                <a:lnTo>
                  <a:pt x="277" y="390"/>
                </a:lnTo>
                <a:lnTo>
                  <a:pt x="328" y="360"/>
                </a:lnTo>
                <a:lnTo>
                  <a:pt x="315" y="0"/>
                </a:lnTo>
                <a:lnTo>
                  <a:pt x="90" y="0"/>
                </a:lnTo>
                <a:lnTo>
                  <a:pt x="26" y="114"/>
                </a:lnTo>
                <a:lnTo>
                  <a:pt x="52" y="138"/>
                </a:lnTo>
                <a:lnTo>
                  <a:pt x="0" y="210"/>
                </a:lnTo>
                <a:lnTo>
                  <a:pt x="13" y="234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7" name="Freeform 425"/>
          <p:cNvSpPr>
            <a:spLocks/>
          </p:cNvSpPr>
          <p:nvPr/>
        </p:nvSpPr>
        <p:spPr bwMode="auto">
          <a:xfrm>
            <a:off x="5851525" y="5045357"/>
            <a:ext cx="1130300" cy="877888"/>
          </a:xfrm>
          <a:custGeom>
            <a:avLst/>
            <a:gdLst>
              <a:gd name="T0" fmla="*/ 2147483647 w 701"/>
              <a:gd name="T1" fmla="*/ 2147483647 h 546"/>
              <a:gd name="T2" fmla="*/ 2147483647 w 701"/>
              <a:gd name="T3" fmla="*/ 2147483647 h 546"/>
              <a:gd name="T4" fmla="*/ 2147483647 w 701"/>
              <a:gd name="T5" fmla="*/ 2147483647 h 546"/>
              <a:gd name="T6" fmla="*/ 2147483647 w 701"/>
              <a:gd name="T7" fmla="*/ 2147483647 h 546"/>
              <a:gd name="T8" fmla="*/ 2147483647 w 701"/>
              <a:gd name="T9" fmla="*/ 2147483647 h 546"/>
              <a:gd name="T10" fmla="*/ 2147483647 w 701"/>
              <a:gd name="T11" fmla="*/ 2147483647 h 546"/>
              <a:gd name="T12" fmla="*/ 2147483647 w 701"/>
              <a:gd name="T13" fmla="*/ 2147483647 h 546"/>
              <a:gd name="T14" fmla="*/ 2147483647 w 701"/>
              <a:gd name="T15" fmla="*/ 2147483647 h 546"/>
              <a:gd name="T16" fmla="*/ 0 w 701"/>
              <a:gd name="T17" fmla="*/ 2147483647 h 546"/>
              <a:gd name="T18" fmla="*/ 2147483647 w 701"/>
              <a:gd name="T19" fmla="*/ 2147483647 h 546"/>
              <a:gd name="T20" fmla="*/ 2147483647 w 701"/>
              <a:gd name="T21" fmla="*/ 2147483647 h 546"/>
              <a:gd name="T22" fmla="*/ 2147483647 w 701"/>
              <a:gd name="T23" fmla="*/ 2147483647 h 546"/>
              <a:gd name="T24" fmla="*/ 2147483647 w 701"/>
              <a:gd name="T25" fmla="*/ 2147483647 h 546"/>
              <a:gd name="T26" fmla="*/ 2147483647 w 701"/>
              <a:gd name="T27" fmla="*/ 2147483647 h 546"/>
              <a:gd name="T28" fmla="*/ 2147483647 w 701"/>
              <a:gd name="T29" fmla="*/ 2147483647 h 546"/>
              <a:gd name="T30" fmla="*/ 2147483647 w 701"/>
              <a:gd name="T31" fmla="*/ 0 h 546"/>
              <a:gd name="T32" fmla="*/ 2147483647 w 701"/>
              <a:gd name="T33" fmla="*/ 2147483647 h 546"/>
              <a:gd name="T34" fmla="*/ 2147483647 w 701"/>
              <a:gd name="T35" fmla="*/ 2147483647 h 546"/>
              <a:gd name="T36" fmla="*/ 2147483647 w 701"/>
              <a:gd name="T37" fmla="*/ 2147483647 h 546"/>
              <a:gd name="T38" fmla="*/ 2147483647 w 701"/>
              <a:gd name="T39" fmla="*/ 2147483647 h 546"/>
              <a:gd name="T40" fmla="*/ 2147483647 w 701"/>
              <a:gd name="T41" fmla="*/ 2147483647 h 546"/>
              <a:gd name="T42" fmla="*/ 2147483647 w 701"/>
              <a:gd name="T43" fmla="*/ 2147483647 h 546"/>
              <a:gd name="T44" fmla="*/ 2147483647 w 701"/>
              <a:gd name="T45" fmla="*/ 2147483647 h 546"/>
              <a:gd name="T46" fmla="*/ 2147483647 w 701"/>
              <a:gd name="T47" fmla="*/ 2147483647 h 546"/>
              <a:gd name="T48" fmla="*/ 2147483647 w 701"/>
              <a:gd name="T49" fmla="*/ 2147483647 h 546"/>
              <a:gd name="T50" fmla="*/ 2147483647 w 701"/>
              <a:gd name="T51" fmla="*/ 2147483647 h 546"/>
              <a:gd name="T52" fmla="*/ 2147483647 w 701"/>
              <a:gd name="T53" fmla="*/ 2147483647 h 546"/>
              <a:gd name="T54" fmla="*/ 2147483647 w 701"/>
              <a:gd name="T55" fmla="*/ 2147483647 h 546"/>
              <a:gd name="T56" fmla="*/ 2147483647 w 701"/>
              <a:gd name="T57" fmla="*/ 2147483647 h 546"/>
              <a:gd name="T58" fmla="*/ 2147483647 w 701"/>
              <a:gd name="T59" fmla="*/ 2147483647 h 546"/>
              <a:gd name="T60" fmla="*/ 2147483647 w 701"/>
              <a:gd name="T61" fmla="*/ 2147483647 h 54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701" h="546">
                <a:moveTo>
                  <a:pt x="406" y="546"/>
                </a:moveTo>
                <a:lnTo>
                  <a:pt x="380" y="504"/>
                </a:lnTo>
                <a:lnTo>
                  <a:pt x="290" y="420"/>
                </a:lnTo>
                <a:lnTo>
                  <a:pt x="277" y="378"/>
                </a:lnTo>
                <a:lnTo>
                  <a:pt x="206" y="336"/>
                </a:lnTo>
                <a:lnTo>
                  <a:pt x="155" y="252"/>
                </a:lnTo>
                <a:lnTo>
                  <a:pt x="129" y="252"/>
                </a:lnTo>
                <a:lnTo>
                  <a:pt x="52" y="234"/>
                </a:lnTo>
                <a:lnTo>
                  <a:pt x="0" y="180"/>
                </a:lnTo>
                <a:lnTo>
                  <a:pt x="26" y="150"/>
                </a:lnTo>
                <a:lnTo>
                  <a:pt x="39" y="150"/>
                </a:lnTo>
                <a:lnTo>
                  <a:pt x="103" y="108"/>
                </a:lnTo>
                <a:lnTo>
                  <a:pt x="129" y="108"/>
                </a:lnTo>
                <a:lnTo>
                  <a:pt x="245" y="66"/>
                </a:lnTo>
                <a:lnTo>
                  <a:pt x="354" y="54"/>
                </a:lnTo>
                <a:lnTo>
                  <a:pt x="476" y="0"/>
                </a:lnTo>
                <a:lnTo>
                  <a:pt x="701" y="168"/>
                </a:lnTo>
                <a:lnTo>
                  <a:pt x="656" y="192"/>
                </a:lnTo>
                <a:lnTo>
                  <a:pt x="656" y="264"/>
                </a:lnTo>
                <a:lnTo>
                  <a:pt x="599" y="336"/>
                </a:lnTo>
                <a:lnTo>
                  <a:pt x="618" y="348"/>
                </a:lnTo>
                <a:lnTo>
                  <a:pt x="599" y="360"/>
                </a:lnTo>
                <a:lnTo>
                  <a:pt x="618" y="402"/>
                </a:lnTo>
                <a:lnTo>
                  <a:pt x="579" y="432"/>
                </a:lnTo>
                <a:lnTo>
                  <a:pt x="592" y="444"/>
                </a:lnTo>
                <a:lnTo>
                  <a:pt x="554" y="516"/>
                </a:lnTo>
                <a:lnTo>
                  <a:pt x="515" y="528"/>
                </a:lnTo>
                <a:lnTo>
                  <a:pt x="528" y="546"/>
                </a:lnTo>
                <a:lnTo>
                  <a:pt x="502" y="546"/>
                </a:lnTo>
                <a:lnTo>
                  <a:pt x="489" y="546"/>
                </a:lnTo>
                <a:lnTo>
                  <a:pt x="406" y="54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8" name="Freeform 427"/>
          <p:cNvSpPr>
            <a:spLocks/>
          </p:cNvSpPr>
          <p:nvPr/>
        </p:nvSpPr>
        <p:spPr bwMode="auto">
          <a:xfrm>
            <a:off x="817563" y="3851557"/>
            <a:ext cx="561975" cy="400050"/>
          </a:xfrm>
          <a:custGeom>
            <a:avLst/>
            <a:gdLst>
              <a:gd name="T0" fmla="*/ 0 w 354"/>
              <a:gd name="T1" fmla="*/ 0 h 252"/>
              <a:gd name="T2" fmla="*/ 2147483647 w 354"/>
              <a:gd name="T3" fmla="*/ 0 h 252"/>
              <a:gd name="T4" fmla="*/ 2147483647 w 354"/>
              <a:gd name="T5" fmla="*/ 2147483647 h 252"/>
              <a:gd name="T6" fmla="*/ 2147483647 w 354"/>
              <a:gd name="T7" fmla="*/ 2147483647 h 252"/>
              <a:gd name="T8" fmla="*/ 2147483647 w 354"/>
              <a:gd name="T9" fmla="*/ 2147483647 h 252"/>
              <a:gd name="T10" fmla="*/ 2147483647 w 354"/>
              <a:gd name="T11" fmla="*/ 2147483647 h 252"/>
              <a:gd name="T12" fmla="*/ 0 w 354"/>
              <a:gd name="T13" fmla="*/ 2147483647 h 252"/>
              <a:gd name="T14" fmla="*/ 0 w 354"/>
              <a:gd name="T15" fmla="*/ 0 h 2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54" h="252">
                <a:moveTo>
                  <a:pt x="0" y="0"/>
                </a:moveTo>
                <a:lnTo>
                  <a:pt x="213" y="0"/>
                </a:lnTo>
                <a:lnTo>
                  <a:pt x="213" y="18"/>
                </a:lnTo>
                <a:lnTo>
                  <a:pt x="316" y="18"/>
                </a:lnTo>
                <a:lnTo>
                  <a:pt x="354" y="60"/>
                </a:lnTo>
                <a:lnTo>
                  <a:pt x="303" y="252"/>
                </a:lnTo>
                <a:lnTo>
                  <a:pt x="0" y="252"/>
                </a:lnTo>
                <a:lnTo>
                  <a:pt x="0" y="0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89" name="Freeform 429"/>
          <p:cNvSpPr>
            <a:spLocks/>
          </p:cNvSpPr>
          <p:nvPr/>
        </p:nvSpPr>
        <p:spPr bwMode="auto">
          <a:xfrm>
            <a:off x="5908674" y="4677058"/>
            <a:ext cx="712789" cy="550863"/>
          </a:xfrm>
          <a:custGeom>
            <a:avLst/>
            <a:gdLst>
              <a:gd name="T0" fmla="*/ 2147483647 w 437"/>
              <a:gd name="T1" fmla="*/ 2147483647 h 330"/>
              <a:gd name="T2" fmla="*/ 2147483647 w 437"/>
              <a:gd name="T3" fmla="*/ 2147483647 h 330"/>
              <a:gd name="T4" fmla="*/ 2147483647 w 437"/>
              <a:gd name="T5" fmla="*/ 2147483647 h 330"/>
              <a:gd name="T6" fmla="*/ 2147483647 w 437"/>
              <a:gd name="T7" fmla="*/ 2147483647 h 330"/>
              <a:gd name="T8" fmla="*/ 2147483647 w 437"/>
              <a:gd name="T9" fmla="*/ 2147483647 h 330"/>
              <a:gd name="T10" fmla="*/ 2147483647 w 437"/>
              <a:gd name="T11" fmla="*/ 2147483647 h 330"/>
              <a:gd name="T12" fmla="*/ 0 w 437"/>
              <a:gd name="T13" fmla="*/ 2147483647 h 330"/>
              <a:gd name="T14" fmla="*/ 2147483647 w 437"/>
              <a:gd name="T15" fmla="*/ 0 h 330"/>
              <a:gd name="T16" fmla="*/ 2147483647 w 437"/>
              <a:gd name="T17" fmla="*/ 2147483647 h 330"/>
              <a:gd name="T18" fmla="*/ 2147483647 w 437"/>
              <a:gd name="T19" fmla="*/ 2147483647 h 3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7" h="330">
                <a:moveTo>
                  <a:pt x="360" y="180"/>
                </a:moveTo>
                <a:lnTo>
                  <a:pt x="385" y="180"/>
                </a:lnTo>
                <a:lnTo>
                  <a:pt x="437" y="222"/>
                </a:lnTo>
                <a:lnTo>
                  <a:pt x="315" y="276"/>
                </a:lnTo>
                <a:lnTo>
                  <a:pt x="199" y="288"/>
                </a:lnTo>
                <a:lnTo>
                  <a:pt x="83" y="330"/>
                </a:lnTo>
                <a:lnTo>
                  <a:pt x="0" y="72"/>
                </a:lnTo>
                <a:lnTo>
                  <a:pt x="109" y="0"/>
                </a:lnTo>
                <a:lnTo>
                  <a:pt x="186" y="60"/>
                </a:lnTo>
                <a:lnTo>
                  <a:pt x="360" y="18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0" name="Freeform 431"/>
          <p:cNvSpPr>
            <a:spLocks/>
          </p:cNvSpPr>
          <p:nvPr/>
        </p:nvSpPr>
        <p:spPr bwMode="auto">
          <a:xfrm>
            <a:off x="6386513" y="3421345"/>
            <a:ext cx="928687" cy="771525"/>
          </a:xfrm>
          <a:custGeom>
            <a:avLst/>
            <a:gdLst>
              <a:gd name="T0" fmla="*/ 2147483647 w 585"/>
              <a:gd name="T1" fmla="*/ 2147483647 h 486"/>
              <a:gd name="T2" fmla="*/ 2147483647 w 585"/>
              <a:gd name="T3" fmla="*/ 2147483647 h 486"/>
              <a:gd name="T4" fmla="*/ 2147483647 w 585"/>
              <a:gd name="T5" fmla="*/ 2147483647 h 486"/>
              <a:gd name="T6" fmla="*/ 2147483647 w 585"/>
              <a:gd name="T7" fmla="*/ 2147483647 h 486"/>
              <a:gd name="T8" fmla="*/ 2147483647 w 585"/>
              <a:gd name="T9" fmla="*/ 2147483647 h 486"/>
              <a:gd name="T10" fmla="*/ 2147483647 w 585"/>
              <a:gd name="T11" fmla="*/ 2147483647 h 486"/>
              <a:gd name="T12" fmla="*/ 2147483647 w 585"/>
              <a:gd name="T13" fmla="*/ 2147483647 h 486"/>
              <a:gd name="T14" fmla="*/ 2147483647 w 585"/>
              <a:gd name="T15" fmla="*/ 2147483647 h 486"/>
              <a:gd name="T16" fmla="*/ 2147483647 w 585"/>
              <a:gd name="T17" fmla="*/ 2147483647 h 486"/>
              <a:gd name="T18" fmla="*/ 2147483647 w 585"/>
              <a:gd name="T19" fmla="*/ 2147483647 h 486"/>
              <a:gd name="T20" fmla="*/ 2147483647 w 585"/>
              <a:gd name="T21" fmla="*/ 2147483647 h 486"/>
              <a:gd name="T22" fmla="*/ 0 w 585"/>
              <a:gd name="T23" fmla="*/ 2147483647 h 486"/>
              <a:gd name="T24" fmla="*/ 0 w 585"/>
              <a:gd name="T25" fmla="*/ 2147483647 h 486"/>
              <a:gd name="T26" fmla="*/ 2147483647 w 585"/>
              <a:gd name="T27" fmla="*/ 2147483647 h 486"/>
              <a:gd name="T28" fmla="*/ 2147483647 w 585"/>
              <a:gd name="T29" fmla="*/ 2147483647 h 486"/>
              <a:gd name="T30" fmla="*/ 2147483647 w 585"/>
              <a:gd name="T31" fmla="*/ 0 h 486"/>
              <a:gd name="T32" fmla="*/ 2147483647 w 585"/>
              <a:gd name="T33" fmla="*/ 2147483647 h 486"/>
              <a:gd name="T34" fmla="*/ 2147483647 w 585"/>
              <a:gd name="T35" fmla="*/ 2147483647 h 486"/>
              <a:gd name="T36" fmla="*/ 2147483647 w 585"/>
              <a:gd name="T37" fmla="*/ 2147483647 h 486"/>
              <a:gd name="T38" fmla="*/ 2147483647 w 585"/>
              <a:gd name="T39" fmla="*/ 2147483647 h 486"/>
              <a:gd name="T40" fmla="*/ 2147483647 w 585"/>
              <a:gd name="T41" fmla="*/ 2147483647 h 486"/>
              <a:gd name="T42" fmla="*/ 2147483647 w 585"/>
              <a:gd name="T43" fmla="*/ 2147483647 h 486"/>
              <a:gd name="T44" fmla="*/ 2147483647 w 585"/>
              <a:gd name="T45" fmla="*/ 2147483647 h 486"/>
              <a:gd name="T46" fmla="*/ 2147483647 w 585"/>
              <a:gd name="T47" fmla="*/ 2147483647 h 486"/>
              <a:gd name="T48" fmla="*/ 2147483647 w 585"/>
              <a:gd name="T49" fmla="*/ 2147483647 h 486"/>
              <a:gd name="T50" fmla="*/ 2147483647 w 585"/>
              <a:gd name="T51" fmla="*/ 2147483647 h 486"/>
              <a:gd name="T52" fmla="*/ 2147483647 w 585"/>
              <a:gd name="T53" fmla="*/ 2147483647 h 4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85" h="486">
                <a:moveTo>
                  <a:pt x="540" y="264"/>
                </a:moveTo>
                <a:lnTo>
                  <a:pt x="514" y="264"/>
                </a:lnTo>
                <a:lnTo>
                  <a:pt x="463" y="306"/>
                </a:lnTo>
                <a:lnTo>
                  <a:pt x="450" y="348"/>
                </a:lnTo>
                <a:lnTo>
                  <a:pt x="488" y="378"/>
                </a:lnTo>
                <a:lnTo>
                  <a:pt x="263" y="474"/>
                </a:lnTo>
                <a:lnTo>
                  <a:pt x="238" y="486"/>
                </a:lnTo>
                <a:lnTo>
                  <a:pt x="90" y="444"/>
                </a:lnTo>
                <a:lnTo>
                  <a:pt x="64" y="348"/>
                </a:lnTo>
                <a:lnTo>
                  <a:pt x="77" y="264"/>
                </a:lnTo>
                <a:lnTo>
                  <a:pt x="38" y="264"/>
                </a:lnTo>
                <a:lnTo>
                  <a:pt x="0" y="210"/>
                </a:lnTo>
                <a:lnTo>
                  <a:pt x="0" y="108"/>
                </a:lnTo>
                <a:lnTo>
                  <a:pt x="25" y="42"/>
                </a:lnTo>
                <a:lnTo>
                  <a:pt x="250" y="42"/>
                </a:lnTo>
                <a:lnTo>
                  <a:pt x="398" y="0"/>
                </a:lnTo>
                <a:lnTo>
                  <a:pt x="411" y="24"/>
                </a:lnTo>
                <a:lnTo>
                  <a:pt x="475" y="66"/>
                </a:lnTo>
                <a:lnTo>
                  <a:pt x="527" y="84"/>
                </a:lnTo>
                <a:lnTo>
                  <a:pt x="514" y="126"/>
                </a:lnTo>
                <a:lnTo>
                  <a:pt x="540" y="126"/>
                </a:lnTo>
                <a:lnTo>
                  <a:pt x="540" y="150"/>
                </a:lnTo>
                <a:lnTo>
                  <a:pt x="553" y="150"/>
                </a:lnTo>
                <a:lnTo>
                  <a:pt x="566" y="234"/>
                </a:lnTo>
                <a:lnTo>
                  <a:pt x="585" y="234"/>
                </a:lnTo>
                <a:lnTo>
                  <a:pt x="566" y="276"/>
                </a:lnTo>
                <a:lnTo>
                  <a:pt x="540" y="264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1" name="Freeform 433"/>
          <p:cNvSpPr>
            <a:spLocks/>
          </p:cNvSpPr>
          <p:nvPr/>
        </p:nvSpPr>
        <p:spPr bwMode="auto">
          <a:xfrm>
            <a:off x="4697413" y="3160995"/>
            <a:ext cx="1511300" cy="781050"/>
          </a:xfrm>
          <a:custGeom>
            <a:avLst/>
            <a:gdLst>
              <a:gd name="T0" fmla="*/ 2147483647 w 952"/>
              <a:gd name="T1" fmla="*/ 0 h 492"/>
              <a:gd name="T2" fmla="*/ 2147483647 w 952"/>
              <a:gd name="T3" fmla="*/ 2147483647 h 492"/>
              <a:gd name="T4" fmla="*/ 2147483647 w 952"/>
              <a:gd name="T5" fmla="*/ 2147483647 h 492"/>
              <a:gd name="T6" fmla="*/ 2147483647 w 952"/>
              <a:gd name="T7" fmla="*/ 2147483647 h 492"/>
              <a:gd name="T8" fmla="*/ 2147483647 w 952"/>
              <a:gd name="T9" fmla="*/ 2147483647 h 492"/>
              <a:gd name="T10" fmla="*/ 2147483647 w 952"/>
              <a:gd name="T11" fmla="*/ 2147483647 h 492"/>
              <a:gd name="T12" fmla="*/ 2147483647 w 952"/>
              <a:gd name="T13" fmla="*/ 2147483647 h 492"/>
              <a:gd name="T14" fmla="*/ 2147483647 w 952"/>
              <a:gd name="T15" fmla="*/ 2147483647 h 492"/>
              <a:gd name="T16" fmla="*/ 2147483647 w 952"/>
              <a:gd name="T17" fmla="*/ 2147483647 h 492"/>
              <a:gd name="T18" fmla="*/ 2147483647 w 952"/>
              <a:gd name="T19" fmla="*/ 2147483647 h 492"/>
              <a:gd name="T20" fmla="*/ 2147483647 w 952"/>
              <a:gd name="T21" fmla="*/ 2147483647 h 492"/>
              <a:gd name="T22" fmla="*/ 2147483647 w 952"/>
              <a:gd name="T23" fmla="*/ 2147483647 h 492"/>
              <a:gd name="T24" fmla="*/ 2147483647 w 952"/>
              <a:gd name="T25" fmla="*/ 2147483647 h 492"/>
              <a:gd name="T26" fmla="*/ 2147483647 w 952"/>
              <a:gd name="T27" fmla="*/ 2147483647 h 492"/>
              <a:gd name="T28" fmla="*/ 2147483647 w 952"/>
              <a:gd name="T29" fmla="*/ 2147483647 h 492"/>
              <a:gd name="T30" fmla="*/ 2147483647 w 952"/>
              <a:gd name="T31" fmla="*/ 2147483647 h 492"/>
              <a:gd name="T32" fmla="*/ 2147483647 w 952"/>
              <a:gd name="T33" fmla="*/ 2147483647 h 492"/>
              <a:gd name="T34" fmla="*/ 2147483647 w 952"/>
              <a:gd name="T35" fmla="*/ 2147483647 h 492"/>
              <a:gd name="T36" fmla="*/ 2147483647 w 952"/>
              <a:gd name="T37" fmla="*/ 2147483647 h 492"/>
              <a:gd name="T38" fmla="*/ 2147483647 w 952"/>
              <a:gd name="T39" fmla="*/ 2147483647 h 492"/>
              <a:gd name="T40" fmla="*/ 2147483647 w 952"/>
              <a:gd name="T41" fmla="*/ 2147483647 h 492"/>
              <a:gd name="T42" fmla="*/ 0 w 952"/>
              <a:gd name="T43" fmla="*/ 2147483647 h 492"/>
              <a:gd name="T44" fmla="*/ 0 w 952"/>
              <a:gd name="T45" fmla="*/ 2147483647 h 492"/>
              <a:gd name="T46" fmla="*/ 0 w 952"/>
              <a:gd name="T47" fmla="*/ 2147483647 h 492"/>
              <a:gd name="T48" fmla="*/ 2147483647 w 952"/>
              <a:gd name="T49" fmla="*/ 2147483647 h 492"/>
              <a:gd name="T50" fmla="*/ 2147483647 w 952"/>
              <a:gd name="T51" fmla="*/ 2147483647 h 492"/>
              <a:gd name="T52" fmla="*/ 2147483647 w 952"/>
              <a:gd name="T53" fmla="*/ 0 h 492"/>
              <a:gd name="T54" fmla="*/ 2147483647 w 952"/>
              <a:gd name="T55" fmla="*/ 0 h 4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52" h="492">
                <a:moveTo>
                  <a:pt x="649" y="0"/>
                </a:moveTo>
                <a:lnTo>
                  <a:pt x="701" y="168"/>
                </a:lnTo>
                <a:lnTo>
                  <a:pt x="823" y="264"/>
                </a:lnTo>
                <a:lnTo>
                  <a:pt x="952" y="294"/>
                </a:lnTo>
                <a:lnTo>
                  <a:pt x="823" y="408"/>
                </a:lnTo>
                <a:lnTo>
                  <a:pt x="791" y="408"/>
                </a:lnTo>
                <a:lnTo>
                  <a:pt x="759" y="408"/>
                </a:lnTo>
                <a:lnTo>
                  <a:pt x="714" y="390"/>
                </a:lnTo>
                <a:lnTo>
                  <a:pt x="675" y="390"/>
                </a:lnTo>
                <a:lnTo>
                  <a:pt x="611" y="390"/>
                </a:lnTo>
                <a:lnTo>
                  <a:pt x="585" y="408"/>
                </a:lnTo>
                <a:lnTo>
                  <a:pt x="572" y="420"/>
                </a:lnTo>
                <a:lnTo>
                  <a:pt x="527" y="420"/>
                </a:lnTo>
                <a:lnTo>
                  <a:pt x="514" y="474"/>
                </a:lnTo>
                <a:lnTo>
                  <a:pt x="379" y="492"/>
                </a:lnTo>
                <a:lnTo>
                  <a:pt x="353" y="492"/>
                </a:lnTo>
                <a:lnTo>
                  <a:pt x="225" y="348"/>
                </a:lnTo>
                <a:lnTo>
                  <a:pt x="173" y="336"/>
                </a:lnTo>
                <a:lnTo>
                  <a:pt x="128" y="282"/>
                </a:lnTo>
                <a:lnTo>
                  <a:pt x="90" y="222"/>
                </a:lnTo>
                <a:lnTo>
                  <a:pt x="51" y="210"/>
                </a:lnTo>
                <a:lnTo>
                  <a:pt x="0" y="138"/>
                </a:lnTo>
                <a:lnTo>
                  <a:pt x="0" y="114"/>
                </a:lnTo>
                <a:lnTo>
                  <a:pt x="0" y="42"/>
                </a:lnTo>
                <a:lnTo>
                  <a:pt x="527" y="30"/>
                </a:lnTo>
                <a:lnTo>
                  <a:pt x="540" y="30"/>
                </a:lnTo>
                <a:lnTo>
                  <a:pt x="598" y="0"/>
                </a:lnTo>
                <a:lnTo>
                  <a:pt x="649" y="0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2" name="Freeform 435"/>
          <p:cNvSpPr>
            <a:spLocks/>
          </p:cNvSpPr>
          <p:nvPr/>
        </p:nvSpPr>
        <p:spPr bwMode="auto">
          <a:xfrm>
            <a:off x="2890838" y="2570445"/>
            <a:ext cx="989012" cy="571500"/>
          </a:xfrm>
          <a:custGeom>
            <a:avLst/>
            <a:gdLst>
              <a:gd name="T0" fmla="*/ 2147483647 w 623"/>
              <a:gd name="T1" fmla="*/ 0 h 360"/>
              <a:gd name="T2" fmla="*/ 2147483647 w 623"/>
              <a:gd name="T3" fmla="*/ 2147483647 h 360"/>
              <a:gd name="T4" fmla="*/ 2147483647 w 623"/>
              <a:gd name="T5" fmla="*/ 2147483647 h 360"/>
              <a:gd name="T6" fmla="*/ 2147483647 w 623"/>
              <a:gd name="T7" fmla="*/ 2147483647 h 360"/>
              <a:gd name="T8" fmla="*/ 2147483647 w 623"/>
              <a:gd name="T9" fmla="*/ 2147483647 h 360"/>
              <a:gd name="T10" fmla="*/ 2147483647 w 623"/>
              <a:gd name="T11" fmla="*/ 2147483647 h 360"/>
              <a:gd name="T12" fmla="*/ 0 w 623"/>
              <a:gd name="T13" fmla="*/ 2147483647 h 360"/>
              <a:gd name="T14" fmla="*/ 2147483647 w 623"/>
              <a:gd name="T15" fmla="*/ 2147483647 h 360"/>
              <a:gd name="T16" fmla="*/ 2147483647 w 623"/>
              <a:gd name="T17" fmla="*/ 2147483647 h 360"/>
              <a:gd name="T18" fmla="*/ 2147483647 w 623"/>
              <a:gd name="T19" fmla="*/ 2147483647 h 360"/>
              <a:gd name="T20" fmla="*/ 2147483647 w 623"/>
              <a:gd name="T21" fmla="*/ 0 h 360"/>
              <a:gd name="T22" fmla="*/ 2147483647 w 623"/>
              <a:gd name="T23" fmla="*/ 0 h 3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360">
                <a:moveTo>
                  <a:pt x="623" y="0"/>
                </a:moveTo>
                <a:lnTo>
                  <a:pt x="623" y="348"/>
                </a:lnTo>
                <a:lnTo>
                  <a:pt x="450" y="348"/>
                </a:lnTo>
                <a:lnTo>
                  <a:pt x="450" y="360"/>
                </a:lnTo>
                <a:lnTo>
                  <a:pt x="385" y="360"/>
                </a:lnTo>
                <a:lnTo>
                  <a:pt x="385" y="348"/>
                </a:lnTo>
                <a:lnTo>
                  <a:pt x="0" y="348"/>
                </a:lnTo>
                <a:lnTo>
                  <a:pt x="12" y="156"/>
                </a:lnTo>
                <a:lnTo>
                  <a:pt x="25" y="156"/>
                </a:lnTo>
                <a:lnTo>
                  <a:pt x="38" y="138"/>
                </a:lnTo>
                <a:lnTo>
                  <a:pt x="38" y="0"/>
                </a:lnTo>
                <a:lnTo>
                  <a:pt x="623" y="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3" name="Freeform 437"/>
          <p:cNvSpPr>
            <a:spLocks/>
          </p:cNvSpPr>
          <p:nvPr/>
        </p:nvSpPr>
        <p:spPr bwMode="auto">
          <a:xfrm>
            <a:off x="817563" y="3303870"/>
            <a:ext cx="682625" cy="647700"/>
          </a:xfrm>
          <a:custGeom>
            <a:avLst/>
            <a:gdLst>
              <a:gd name="T0" fmla="*/ 0 w 438"/>
              <a:gd name="T1" fmla="*/ 2147483647 h 408"/>
              <a:gd name="T2" fmla="*/ 2147483647 w 438"/>
              <a:gd name="T3" fmla="*/ 0 h 408"/>
              <a:gd name="T4" fmla="*/ 2147483647 w 438"/>
              <a:gd name="T5" fmla="*/ 2147483647 h 408"/>
              <a:gd name="T6" fmla="*/ 2147483647 w 438"/>
              <a:gd name="T7" fmla="*/ 2147483647 h 408"/>
              <a:gd name="T8" fmla="*/ 2147483647 w 438"/>
              <a:gd name="T9" fmla="*/ 2147483647 h 408"/>
              <a:gd name="T10" fmla="*/ 2147483647 w 438"/>
              <a:gd name="T11" fmla="*/ 2147483647 h 408"/>
              <a:gd name="T12" fmla="*/ 2147483647 w 438"/>
              <a:gd name="T13" fmla="*/ 2147483647 h 408"/>
              <a:gd name="T14" fmla="*/ 0 w 438"/>
              <a:gd name="T15" fmla="*/ 2147483647 h 408"/>
              <a:gd name="T16" fmla="*/ 0 w 438"/>
              <a:gd name="T17" fmla="*/ 2147483647 h 4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38" h="408">
                <a:moveTo>
                  <a:pt x="0" y="18"/>
                </a:moveTo>
                <a:lnTo>
                  <a:pt x="425" y="0"/>
                </a:lnTo>
                <a:lnTo>
                  <a:pt x="438" y="306"/>
                </a:lnTo>
                <a:lnTo>
                  <a:pt x="354" y="408"/>
                </a:lnTo>
                <a:lnTo>
                  <a:pt x="316" y="366"/>
                </a:lnTo>
                <a:lnTo>
                  <a:pt x="213" y="366"/>
                </a:lnTo>
                <a:lnTo>
                  <a:pt x="213" y="348"/>
                </a:lnTo>
                <a:lnTo>
                  <a:pt x="0" y="348"/>
                </a:lnTo>
                <a:lnTo>
                  <a:pt x="0" y="18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4" name="Freeform 439"/>
          <p:cNvSpPr>
            <a:spLocks/>
          </p:cNvSpPr>
          <p:nvPr/>
        </p:nvSpPr>
        <p:spPr bwMode="auto">
          <a:xfrm>
            <a:off x="4296984" y="4275423"/>
            <a:ext cx="787400" cy="704850"/>
          </a:xfrm>
          <a:custGeom>
            <a:avLst/>
            <a:gdLst>
              <a:gd name="T0" fmla="*/ 2147483647 w 495"/>
              <a:gd name="T1" fmla="*/ 0 h 444"/>
              <a:gd name="T2" fmla="*/ 2147483647 w 495"/>
              <a:gd name="T3" fmla="*/ 2147483647 h 444"/>
              <a:gd name="T4" fmla="*/ 2147483647 w 495"/>
              <a:gd name="T5" fmla="*/ 2147483647 h 444"/>
              <a:gd name="T6" fmla="*/ 2147483647 w 495"/>
              <a:gd name="T7" fmla="*/ 2147483647 h 444"/>
              <a:gd name="T8" fmla="*/ 2147483647 w 495"/>
              <a:gd name="T9" fmla="*/ 2147483647 h 444"/>
              <a:gd name="T10" fmla="*/ 2147483647 w 495"/>
              <a:gd name="T11" fmla="*/ 2147483647 h 444"/>
              <a:gd name="T12" fmla="*/ 2147483647 w 495"/>
              <a:gd name="T13" fmla="*/ 2147483647 h 444"/>
              <a:gd name="T14" fmla="*/ 2147483647 w 495"/>
              <a:gd name="T15" fmla="*/ 2147483647 h 444"/>
              <a:gd name="T16" fmla="*/ 2147483647 w 495"/>
              <a:gd name="T17" fmla="*/ 2147483647 h 444"/>
              <a:gd name="T18" fmla="*/ 2147483647 w 495"/>
              <a:gd name="T19" fmla="*/ 2147483647 h 444"/>
              <a:gd name="T20" fmla="*/ 2147483647 w 495"/>
              <a:gd name="T21" fmla="*/ 2147483647 h 444"/>
              <a:gd name="T22" fmla="*/ 2147483647 w 495"/>
              <a:gd name="T23" fmla="*/ 2147483647 h 444"/>
              <a:gd name="T24" fmla="*/ 0 w 495"/>
              <a:gd name="T25" fmla="*/ 2147483647 h 444"/>
              <a:gd name="T26" fmla="*/ 0 w 495"/>
              <a:gd name="T27" fmla="*/ 2147483647 h 444"/>
              <a:gd name="T28" fmla="*/ 2147483647 w 495"/>
              <a:gd name="T29" fmla="*/ 2147483647 h 444"/>
              <a:gd name="T30" fmla="*/ 2147483647 w 495"/>
              <a:gd name="T31" fmla="*/ 2147483647 h 444"/>
              <a:gd name="T32" fmla="*/ 2147483647 w 495"/>
              <a:gd name="T33" fmla="*/ 2147483647 h 444"/>
              <a:gd name="T34" fmla="*/ 2147483647 w 495"/>
              <a:gd name="T35" fmla="*/ 2147483647 h 444"/>
              <a:gd name="T36" fmla="*/ 2147483647 w 495"/>
              <a:gd name="T37" fmla="*/ 2147483647 h 444"/>
              <a:gd name="T38" fmla="*/ 2147483647 w 495"/>
              <a:gd name="T39" fmla="*/ 2147483647 h 444"/>
              <a:gd name="T40" fmla="*/ 2147483647 w 495"/>
              <a:gd name="T41" fmla="*/ 2147483647 h 444"/>
              <a:gd name="T42" fmla="*/ 2147483647 w 495"/>
              <a:gd name="T43" fmla="*/ 0 h 4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95" h="444">
                <a:moveTo>
                  <a:pt x="431" y="0"/>
                </a:moveTo>
                <a:lnTo>
                  <a:pt x="450" y="30"/>
                </a:lnTo>
                <a:lnTo>
                  <a:pt x="450" y="126"/>
                </a:lnTo>
                <a:lnTo>
                  <a:pt x="495" y="138"/>
                </a:lnTo>
                <a:lnTo>
                  <a:pt x="321" y="210"/>
                </a:lnTo>
                <a:lnTo>
                  <a:pt x="321" y="240"/>
                </a:lnTo>
                <a:lnTo>
                  <a:pt x="225" y="306"/>
                </a:lnTo>
                <a:lnTo>
                  <a:pt x="225" y="324"/>
                </a:lnTo>
                <a:lnTo>
                  <a:pt x="109" y="432"/>
                </a:lnTo>
                <a:lnTo>
                  <a:pt x="96" y="444"/>
                </a:lnTo>
                <a:lnTo>
                  <a:pt x="19" y="444"/>
                </a:lnTo>
                <a:lnTo>
                  <a:pt x="13" y="414"/>
                </a:lnTo>
                <a:lnTo>
                  <a:pt x="0" y="414"/>
                </a:lnTo>
                <a:lnTo>
                  <a:pt x="0" y="390"/>
                </a:lnTo>
                <a:lnTo>
                  <a:pt x="58" y="324"/>
                </a:lnTo>
                <a:lnTo>
                  <a:pt x="38" y="264"/>
                </a:lnTo>
                <a:lnTo>
                  <a:pt x="96" y="198"/>
                </a:lnTo>
                <a:lnTo>
                  <a:pt x="173" y="138"/>
                </a:lnTo>
                <a:lnTo>
                  <a:pt x="148" y="138"/>
                </a:lnTo>
                <a:lnTo>
                  <a:pt x="148" y="126"/>
                </a:lnTo>
                <a:lnTo>
                  <a:pt x="173" y="114"/>
                </a:lnTo>
                <a:lnTo>
                  <a:pt x="431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5" name="Freeform 441"/>
          <p:cNvSpPr>
            <a:spLocks/>
          </p:cNvSpPr>
          <p:nvPr/>
        </p:nvSpPr>
        <p:spPr bwMode="auto">
          <a:xfrm>
            <a:off x="7275513" y="3656295"/>
            <a:ext cx="885825" cy="666750"/>
          </a:xfrm>
          <a:custGeom>
            <a:avLst/>
            <a:gdLst>
              <a:gd name="T0" fmla="*/ 2147483647 w 559"/>
              <a:gd name="T1" fmla="*/ 2147483647 h 420"/>
              <a:gd name="T2" fmla="*/ 2147483647 w 559"/>
              <a:gd name="T3" fmla="*/ 2147483647 h 420"/>
              <a:gd name="T4" fmla="*/ 2147483647 w 559"/>
              <a:gd name="T5" fmla="*/ 2147483647 h 420"/>
              <a:gd name="T6" fmla="*/ 2147483647 w 559"/>
              <a:gd name="T7" fmla="*/ 2147483647 h 420"/>
              <a:gd name="T8" fmla="*/ 2147483647 w 559"/>
              <a:gd name="T9" fmla="*/ 2147483647 h 420"/>
              <a:gd name="T10" fmla="*/ 2147483647 w 559"/>
              <a:gd name="T11" fmla="*/ 2147483647 h 420"/>
              <a:gd name="T12" fmla="*/ 2147483647 w 559"/>
              <a:gd name="T13" fmla="*/ 2147483647 h 420"/>
              <a:gd name="T14" fmla="*/ 2147483647 w 559"/>
              <a:gd name="T15" fmla="*/ 2147483647 h 420"/>
              <a:gd name="T16" fmla="*/ 2147483647 w 559"/>
              <a:gd name="T17" fmla="*/ 2147483647 h 420"/>
              <a:gd name="T18" fmla="*/ 2147483647 w 559"/>
              <a:gd name="T19" fmla="*/ 2147483647 h 420"/>
              <a:gd name="T20" fmla="*/ 2147483647 w 559"/>
              <a:gd name="T21" fmla="*/ 2147483647 h 420"/>
              <a:gd name="T22" fmla="*/ 2147483647 w 559"/>
              <a:gd name="T23" fmla="*/ 2147483647 h 420"/>
              <a:gd name="T24" fmla="*/ 2147483647 w 559"/>
              <a:gd name="T25" fmla="*/ 2147483647 h 420"/>
              <a:gd name="T26" fmla="*/ 2147483647 w 559"/>
              <a:gd name="T27" fmla="*/ 2147483647 h 420"/>
              <a:gd name="T28" fmla="*/ 2147483647 w 559"/>
              <a:gd name="T29" fmla="*/ 2147483647 h 420"/>
              <a:gd name="T30" fmla="*/ 2147483647 w 559"/>
              <a:gd name="T31" fmla="*/ 2147483647 h 420"/>
              <a:gd name="T32" fmla="*/ 2147483647 w 559"/>
              <a:gd name="T33" fmla="*/ 2147483647 h 420"/>
              <a:gd name="T34" fmla="*/ 0 w 559"/>
              <a:gd name="T35" fmla="*/ 2147483647 h 420"/>
              <a:gd name="T36" fmla="*/ 2147483647 w 559"/>
              <a:gd name="T37" fmla="*/ 2147483647 h 420"/>
              <a:gd name="T38" fmla="*/ 2147483647 w 559"/>
              <a:gd name="T39" fmla="*/ 2147483647 h 420"/>
              <a:gd name="T40" fmla="*/ 2147483647 w 559"/>
              <a:gd name="T41" fmla="*/ 2147483647 h 420"/>
              <a:gd name="T42" fmla="*/ 2147483647 w 559"/>
              <a:gd name="T43" fmla="*/ 2147483647 h 420"/>
              <a:gd name="T44" fmla="*/ 2147483647 w 559"/>
              <a:gd name="T45" fmla="*/ 2147483647 h 420"/>
              <a:gd name="T46" fmla="*/ 2147483647 w 559"/>
              <a:gd name="T47" fmla="*/ 0 h 420"/>
              <a:gd name="T48" fmla="*/ 2147483647 w 559"/>
              <a:gd name="T49" fmla="*/ 2147483647 h 420"/>
              <a:gd name="T50" fmla="*/ 2147483647 w 559"/>
              <a:gd name="T51" fmla="*/ 2147483647 h 420"/>
              <a:gd name="T52" fmla="*/ 2147483647 w 559"/>
              <a:gd name="T53" fmla="*/ 2147483647 h 420"/>
              <a:gd name="T54" fmla="*/ 2147483647 w 559"/>
              <a:gd name="T55" fmla="*/ 2147483647 h 420"/>
              <a:gd name="T56" fmla="*/ 2147483647 w 559"/>
              <a:gd name="T57" fmla="*/ 2147483647 h 42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559" h="420">
                <a:moveTo>
                  <a:pt x="559" y="168"/>
                </a:moveTo>
                <a:lnTo>
                  <a:pt x="521" y="186"/>
                </a:lnTo>
                <a:lnTo>
                  <a:pt x="521" y="198"/>
                </a:lnTo>
                <a:lnTo>
                  <a:pt x="424" y="252"/>
                </a:lnTo>
                <a:lnTo>
                  <a:pt x="424" y="270"/>
                </a:lnTo>
                <a:lnTo>
                  <a:pt x="424" y="282"/>
                </a:lnTo>
                <a:lnTo>
                  <a:pt x="347" y="312"/>
                </a:lnTo>
                <a:lnTo>
                  <a:pt x="334" y="324"/>
                </a:lnTo>
                <a:lnTo>
                  <a:pt x="334" y="336"/>
                </a:lnTo>
                <a:lnTo>
                  <a:pt x="295" y="366"/>
                </a:lnTo>
                <a:lnTo>
                  <a:pt x="205" y="408"/>
                </a:lnTo>
                <a:lnTo>
                  <a:pt x="135" y="420"/>
                </a:lnTo>
                <a:lnTo>
                  <a:pt x="57" y="294"/>
                </a:lnTo>
                <a:lnTo>
                  <a:pt x="83" y="282"/>
                </a:lnTo>
                <a:lnTo>
                  <a:pt x="77" y="282"/>
                </a:lnTo>
                <a:lnTo>
                  <a:pt x="122" y="252"/>
                </a:lnTo>
                <a:lnTo>
                  <a:pt x="19" y="144"/>
                </a:lnTo>
                <a:lnTo>
                  <a:pt x="0" y="126"/>
                </a:lnTo>
                <a:lnTo>
                  <a:pt x="19" y="84"/>
                </a:lnTo>
                <a:lnTo>
                  <a:pt x="77" y="30"/>
                </a:lnTo>
                <a:lnTo>
                  <a:pt x="96" y="30"/>
                </a:lnTo>
                <a:lnTo>
                  <a:pt x="109" y="30"/>
                </a:lnTo>
                <a:lnTo>
                  <a:pt x="238" y="30"/>
                </a:lnTo>
                <a:lnTo>
                  <a:pt x="424" y="0"/>
                </a:lnTo>
                <a:lnTo>
                  <a:pt x="392" y="114"/>
                </a:lnTo>
                <a:lnTo>
                  <a:pt x="469" y="114"/>
                </a:lnTo>
                <a:lnTo>
                  <a:pt x="514" y="168"/>
                </a:lnTo>
                <a:lnTo>
                  <a:pt x="533" y="156"/>
                </a:lnTo>
                <a:lnTo>
                  <a:pt x="559" y="168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6" name="Freeform 443"/>
          <p:cNvSpPr>
            <a:spLocks/>
          </p:cNvSpPr>
          <p:nvPr/>
        </p:nvSpPr>
        <p:spPr bwMode="auto">
          <a:xfrm>
            <a:off x="7215188" y="4856445"/>
            <a:ext cx="919162" cy="704850"/>
          </a:xfrm>
          <a:custGeom>
            <a:avLst/>
            <a:gdLst>
              <a:gd name="T0" fmla="*/ 2147483647 w 579"/>
              <a:gd name="T1" fmla="*/ 0 h 444"/>
              <a:gd name="T2" fmla="*/ 2147483647 w 579"/>
              <a:gd name="T3" fmla="*/ 2147483647 h 444"/>
              <a:gd name="T4" fmla="*/ 2147483647 w 579"/>
              <a:gd name="T5" fmla="*/ 2147483647 h 444"/>
              <a:gd name="T6" fmla="*/ 2147483647 w 579"/>
              <a:gd name="T7" fmla="*/ 2147483647 h 444"/>
              <a:gd name="T8" fmla="*/ 2147483647 w 579"/>
              <a:gd name="T9" fmla="*/ 2147483647 h 444"/>
              <a:gd name="T10" fmla="*/ 2147483647 w 579"/>
              <a:gd name="T11" fmla="*/ 2147483647 h 444"/>
              <a:gd name="T12" fmla="*/ 2147483647 w 579"/>
              <a:gd name="T13" fmla="*/ 2147483647 h 444"/>
              <a:gd name="T14" fmla="*/ 2147483647 w 579"/>
              <a:gd name="T15" fmla="*/ 2147483647 h 444"/>
              <a:gd name="T16" fmla="*/ 2147483647 w 579"/>
              <a:gd name="T17" fmla="*/ 2147483647 h 444"/>
              <a:gd name="T18" fmla="*/ 2147483647 w 579"/>
              <a:gd name="T19" fmla="*/ 2147483647 h 444"/>
              <a:gd name="T20" fmla="*/ 2147483647 w 579"/>
              <a:gd name="T21" fmla="*/ 2147483647 h 444"/>
              <a:gd name="T22" fmla="*/ 2147483647 w 579"/>
              <a:gd name="T23" fmla="*/ 2147483647 h 444"/>
              <a:gd name="T24" fmla="*/ 2147483647 w 579"/>
              <a:gd name="T25" fmla="*/ 2147483647 h 444"/>
              <a:gd name="T26" fmla="*/ 2147483647 w 579"/>
              <a:gd name="T27" fmla="*/ 2147483647 h 444"/>
              <a:gd name="T28" fmla="*/ 2147483647 w 579"/>
              <a:gd name="T29" fmla="*/ 2147483647 h 444"/>
              <a:gd name="T30" fmla="*/ 2147483647 w 579"/>
              <a:gd name="T31" fmla="*/ 2147483647 h 444"/>
              <a:gd name="T32" fmla="*/ 2147483647 w 579"/>
              <a:gd name="T33" fmla="*/ 2147483647 h 444"/>
              <a:gd name="T34" fmla="*/ 2147483647 w 579"/>
              <a:gd name="T35" fmla="*/ 2147483647 h 444"/>
              <a:gd name="T36" fmla="*/ 2147483647 w 579"/>
              <a:gd name="T37" fmla="*/ 2147483647 h 444"/>
              <a:gd name="T38" fmla="*/ 2147483647 w 579"/>
              <a:gd name="T39" fmla="*/ 2147483647 h 444"/>
              <a:gd name="T40" fmla="*/ 2147483647 w 579"/>
              <a:gd name="T41" fmla="*/ 2147483647 h 444"/>
              <a:gd name="T42" fmla="*/ 2147483647 w 579"/>
              <a:gd name="T43" fmla="*/ 2147483647 h 444"/>
              <a:gd name="T44" fmla="*/ 2147483647 w 579"/>
              <a:gd name="T45" fmla="*/ 2147483647 h 444"/>
              <a:gd name="T46" fmla="*/ 2147483647 w 579"/>
              <a:gd name="T47" fmla="*/ 2147483647 h 444"/>
              <a:gd name="T48" fmla="*/ 2147483647 w 579"/>
              <a:gd name="T49" fmla="*/ 2147483647 h 444"/>
              <a:gd name="T50" fmla="*/ 0 w 579"/>
              <a:gd name="T51" fmla="*/ 2147483647 h 444"/>
              <a:gd name="T52" fmla="*/ 2147483647 w 579"/>
              <a:gd name="T53" fmla="*/ 0 h 4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579" h="444">
                <a:moveTo>
                  <a:pt x="142" y="0"/>
                </a:moveTo>
                <a:lnTo>
                  <a:pt x="180" y="30"/>
                </a:lnTo>
                <a:lnTo>
                  <a:pt x="579" y="294"/>
                </a:lnTo>
                <a:lnTo>
                  <a:pt x="515" y="348"/>
                </a:lnTo>
                <a:lnTo>
                  <a:pt x="502" y="378"/>
                </a:lnTo>
                <a:lnTo>
                  <a:pt x="438" y="336"/>
                </a:lnTo>
                <a:lnTo>
                  <a:pt x="431" y="348"/>
                </a:lnTo>
                <a:lnTo>
                  <a:pt x="406" y="336"/>
                </a:lnTo>
                <a:lnTo>
                  <a:pt x="367" y="360"/>
                </a:lnTo>
                <a:lnTo>
                  <a:pt x="406" y="420"/>
                </a:lnTo>
                <a:lnTo>
                  <a:pt x="354" y="444"/>
                </a:lnTo>
                <a:lnTo>
                  <a:pt x="277" y="360"/>
                </a:lnTo>
                <a:lnTo>
                  <a:pt x="277" y="348"/>
                </a:lnTo>
                <a:lnTo>
                  <a:pt x="251" y="360"/>
                </a:lnTo>
                <a:lnTo>
                  <a:pt x="245" y="336"/>
                </a:lnTo>
                <a:lnTo>
                  <a:pt x="206" y="336"/>
                </a:lnTo>
                <a:lnTo>
                  <a:pt x="187" y="306"/>
                </a:lnTo>
                <a:lnTo>
                  <a:pt x="206" y="306"/>
                </a:lnTo>
                <a:lnTo>
                  <a:pt x="168" y="294"/>
                </a:lnTo>
                <a:lnTo>
                  <a:pt x="168" y="276"/>
                </a:lnTo>
                <a:lnTo>
                  <a:pt x="155" y="276"/>
                </a:lnTo>
                <a:lnTo>
                  <a:pt x="129" y="222"/>
                </a:lnTo>
                <a:lnTo>
                  <a:pt x="103" y="234"/>
                </a:lnTo>
                <a:lnTo>
                  <a:pt x="90" y="192"/>
                </a:lnTo>
                <a:lnTo>
                  <a:pt x="78" y="210"/>
                </a:lnTo>
                <a:lnTo>
                  <a:pt x="0" y="192"/>
                </a:lnTo>
                <a:lnTo>
                  <a:pt x="142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7" name="Freeform 445"/>
          <p:cNvSpPr>
            <a:spLocks/>
          </p:cNvSpPr>
          <p:nvPr/>
        </p:nvSpPr>
        <p:spPr bwMode="auto">
          <a:xfrm>
            <a:off x="5748338" y="3780120"/>
            <a:ext cx="377825" cy="428625"/>
          </a:xfrm>
          <a:custGeom>
            <a:avLst/>
            <a:gdLst>
              <a:gd name="T0" fmla="*/ 2147483647 w 238"/>
              <a:gd name="T1" fmla="*/ 2147483647 h 270"/>
              <a:gd name="T2" fmla="*/ 2147483647 w 238"/>
              <a:gd name="T3" fmla="*/ 2147483647 h 270"/>
              <a:gd name="T4" fmla="*/ 2147483647 w 238"/>
              <a:gd name="T5" fmla="*/ 2147483647 h 270"/>
              <a:gd name="T6" fmla="*/ 2147483647 w 238"/>
              <a:gd name="T7" fmla="*/ 2147483647 h 270"/>
              <a:gd name="T8" fmla="*/ 2147483647 w 238"/>
              <a:gd name="T9" fmla="*/ 2147483647 h 270"/>
              <a:gd name="T10" fmla="*/ 2147483647 w 238"/>
              <a:gd name="T11" fmla="*/ 2147483647 h 270"/>
              <a:gd name="T12" fmla="*/ 2147483647 w 238"/>
              <a:gd name="T13" fmla="*/ 2147483647 h 270"/>
              <a:gd name="T14" fmla="*/ 2147483647 w 238"/>
              <a:gd name="T15" fmla="*/ 2147483647 h 270"/>
              <a:gd name="T16" fmla="*/ 2147483647 w 238"/>
              <a:gd name="T17" fmla="*/ 2147483647 h 270"/>
              <a:gd name="T18" fmla="*/ 2147483647 w 238"/>
              <a:gd name="T19" fmla="*/ 2147483647 h 270"/>
              <a:gd name="T20" fmla="*/ 0 w 238"/>
              <a:gd name="T21" fmla="*/ 2147483647 h 270"/>
              <a:gd name="T22" fmla="*/ 2147483647 w 238"/>
              <a:gd name="T23" fmla="*/ 2147483647 h 270"/>
              <a:gd name="T24" fmla="*/ 2147483647 w 238"/>
              <a:gd name="T25" fmla="*/ 0 h 270"/>
              <a:gd name="T26" fmla="*/ 2147483647 w 238"/>
              <a:gd name="T27" fmla="*/ 2147483647 h 270"/>
              <a:gd name="T28" fmla="*/ 2147483647 w 238"/>
              <a:gd name="T29" fmla="*/ 2147483647 h 270"/>
              <a:gd name="T30" fmla="*/ 2147483647 w 238"/>
              <a:gd name="T31" fmla="*/ 2147483647 h 27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38" h="270">
                <a:moveTo>
                  <a:pt x="148" y="102"/>
                </a:moveTo>
                <a:lnTo>
                  <a:pt x="187" y="114"/>
                </a:lnTo>
                <a:lnTo>
                  <a:pt x="187" y="156"/>
                </a:lnTo>
                <a:lnTo>
                  <a:pt x="238" y="198"/>
                </a:lnTo>
                <a:lnTo>
                  <a:pt x="225" y="270"/>
                </a:lnTo>
                <a:lnTo>
                  <a:pt x="200" y="252"/>
                </a:lnTo>
                <a:lnTo>
                  <a:pt x="187" y="240"/>
                </a:lnTo>
                <a:lnTo>
                  <a:pt x="200" y="228"/>
                </a:lnTo>
                <a:lnTo>
                  <a:pt x="161" y="216"/>
                </a:lnTo>
                <a:lnTo>
                  <a:pt x="135" y="198"/>
                </a:lnTo>
                <a:lnTo>
                  <a:pt x="0" y="216"/>
                </a:lnTo>
                <a:lnTo>
                  <a:pt x="52" y="84"/>
                </a:lnTo>
                <a:lnTo>
                  <a:pt x="52" y="0"/>
                </a:lnTo>
                <a:lnTo>
                  <a:pt x="103" y="18"/>
                </a:lnTo>
                <a:lnTo>
                  <a:pt x="129" y="18"/>
                </a:lnTo>
                <a:lnTo>
                  <a:pt x="148" y="102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8" name="Freeform 447"/>
          <p:cNvSpPr>
            <a:spLocks/>
          </p:cNvSpPr>
          <p:nvPr/>
        </p:nvSpPr>
        <p:spPr bwMode="auto">
          <a:xfrm>
            <a:off x="5554663" y="3780120"/>
            <a:ext cx="735012" cy="838200"/>
          </a:xfrm>
          <a:custGeom>
            <a:avLst/>
            <a:gdLst>
              <a:gd name="T0" fmla="*/ 2147483647 w 463"/>
              <a:gd name="T1" fmla="*/ 2147483647 h 528"/>
              <a:gd name="T2" fmla="*/ 2147483647 w 463"/>
              <a:gd name="T3" fmla="*/ 2147483647 h 528"/>
              <a:gd name="T4" fmla="*/ 2147483647 w 463"/>
              <a:gd name="T5" fmla="*/ 2147483647 h 528"/>
              <a:gd name="T6" fmla="*/ 2147483647 w 463"/>
              <a:gd name="T7" fmla="*/ 2147483647 h 528"/>
              <a:gd name="T8" fmla="*/ 2147483647 w 463"/>
              <a:gd name="T9" fmla="*/ 2147483647 h 528"/>
              <a:gd name="T10" fmla="*/ 2147483647 w 463"/>
              <a:gd name="T11" fmla="*/ 2147483647 h 528"/>
              <a:gd name="T12" fmla="*/ 2147483647 w 463"/>
              <a:gd name="T13" fmla="*/ 2147483647 h 528"/>
              <a:gd name="T14" fmla="*/ 2147483647 w 463"/>
              <a:gd name="T15" fmla="*/ 2147483647 h 528"/>
              <a:gd name="T16" fmla="*/ 2147483647 w 463"/>
              <a:gd name="T17" fmla="*/ 2147483647 h 528"/>
              <a:gd name="T18" fmla="*/ 2147483647 w 463"/>
              <a:gd name="T19" fmla="*/ 2147483647 h 528"/>
              <a:gd name="T20" fmla="*/ 0 w 463"/>
              <a:gd name="T21" fmla="*/ 2147483647 h 528"/>
              <a:gd name="T22" fmla="*/ 2147483647 w 463"/>
              <a:gd name="T23" fmla="*/ 2147483647 h 528"/>
              <a:gd name="T24" fmla="*/ 2147483647 w 463"/>
              <a:gd name="T25" fmla="*/ 2147483647 h 528"/>
              <a:gd name="T26" fmla="*/ 2147483647 w 463"/>
              <a:gd name="T27" fmla="*/ 2147483647 h 528"/>
              <a:gd name="T28" fmla="*/ 2147483647 w 463"/>
              <a:gd name="T29" fmla="*/ 2147483647 h 528"/>
              <a:gd name="T30" fmla="*/ 2147483647 w 463"/>
              <a:gd name="T31" fmla="*/ 2147483647 h 528"/>
              <a:gd name="T32" fmla="*/ 2147483647 w 463"/>
              <a:gd name="T33" fmla="*/ 2147483647 h 528"/>
              <a:gd name="T34" fmla="*/ 2147483647 w 463"/>
              <a:gd name="T35" fmla="*/ 2147483647 h 528"/>
              <a:gd name="T36" fmla="*/ 2147483647 w 463"/>
              <a:gd name="T37" fmla="*/ 2147483647 h 528"/>
              <a:gd name="T38" fmla="*/ 2147483647 w 463"/>
              <a:gd name="T39" fmla="*/ 2147483647 h 528"/>
              <a:gd name="T40" fmla="*/ 2147483647 w 463"/>
              <a:gd name="T41" fmla="*/ 2147483647 h 528"/>
              <a:gd name="T42" fmla="*/ 2147483647 w 463"/>
              <a:gd name="T43" fmla="*/ 0 h 528"/>
              <a:gd name="T44" fmla="*/ 2147483647 w 463"/>
              <a:gd name="T45" fmla="*/ 0 h 528"/>
              <a:gd name="T46" fmla="*/ 2147483647 w 463"/>
              <a:gd name="T47" fmla="*/ 0 h 528"/>
              <a:gd name="T48" fmla="*/ 2147483647 w 463"/>
              <a:gd name="T49" fmla="*/ 2147483647 h 528"/>
              <a:gd name="T50" fmla="*/ 2147483647 w 463"/>
              <a:gd name="T51" fmla="*/ 2147483647 h 528"/>
              <a:gd name="T52" fmla="*/ 2147483647 w 463"/>
              <a:gd name="T53" fmla="*/ 2147483647 h 528"/>
              <a:gd name="T54" fmla="*/ 2147483647 w 463"/>
              <a:gd name="T55" fmla="*/ 2147483647 h 528"/>
              <a:gd name="T56" fmla="*/ 2147483647 w 463"/>
              <a:gd name="T57" fmla="*/ 2147483647 h 528"/>
              <a:gd name="T58" fmla="*/ 2147483647 w 463"/>
              <a:gd name="T59" fmla="*/ 2147483647 h 528"/>
              <a:gd name="T60" fmla="*/ 2147483647 w 463"/>
              <a:gd name="T61" fmla="*/ 2147483647 h 528"/>
              <a:gd name="T62" fmla="*/ 2147483647 w 463"/>
              <a:gd name="T63" fmla="*/ 2147483647 h 528"/>
              <a:gd name="T64" fmla="*/ 2147483647 w 463"/>
              <a:gd name="T65" fmla="*/ 2147483647 h 5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3" h="528">
                <a:moveTo>
                  <a:pt x="360" y="270"/>
                </a:moveTo>
                <a:lnTo>
                  <a:pt x="360" y="324"/>
                </a:lnTo>
                <a:lnTo>
                  <a:pt x="444" y="312"/>
                </a:lnTo>
                <a:lnTo>
                  <a:pt x="463" y="360"/>
                </a:lnTo>
                <a:lnTo>
                  <a:pt x="193" y="474"/>
                </a:lnTo>
                <a:lnTo>
                  <a:pt x="109" y="486"/>
                </a:lnTo>
                <a:lnTo>
                  <a:pt x="109" y="504"/>
                </a:lnTo>
                <a:lnTo>
                  <a:pt x="58" y="504"/>
                </a:lnTo>
                <a:lnTo>
                  <a:pt x="58" y="516"/>
                </a:lnTo>
                <a:lnTo>
                  <a:pt x="6" y="528"/>
                </a:lnTo>
                <a:lnTo>
                  <a:pt x="0" y="504"/>
                </a:lnTo>
                <a:lnTo>
                  <a:pt x="6" y="504"/>
                </a:lnTo>
                <a:lnTo>
                  <a:pt x="58" y="432"/>
                </a:lnTo>
                <a:lnTo>
                  <a:pt x="71" y="348"/>
                </a:lnTo>
                <a:lnTo>
                  <a:pt x="109" y="270"/>
                </a:lnTo>
                <a:lnTo>
                  <a:pt x="71" y="240"/>
                </a:lnTo>
                <a:lnTo>
                  <a:pt x="58" y="198"/>
                </a:lnTo>
                <a:lnTo>
                  <a:pt x="71" y="102"/>
                </a:lnTo>
                <a:lnTo>
                  <a:pt x="32" y="60"/>
                </a:lnTo>
                <a:lnTo>
                  <a:pt x="32" y="30"/>
                </a:lnTo>
                <a:lnTo>
                  <a:pt x="45" y="18"/>
                </a:lnTo>
                <a:lnTo>
                  <a:pt x="71" y="0"/>
                </a:lnTo>
                <a:lnTo>
                  <a:pt x="135" y="0"/>
                </a:lnTo>
                <a:lnTo>
                  <a:pt x="174" y="0"/>
                </a:lnTo>
                <a:lnTo>
                  <a:pt x="174" y="84"/>
                </a:lnTo>
                <a:lnTo>
                  <a:pt x="122" y="216"/>
                </a:lnTo>
                <a:lnTo>
                  <a:pt x="257" y="198"/>
                </a:lnTo>
                <a:lnTo>
                  <a:pt x="283" y="216"/>
                </a:lnTo>
                <a:lnTo>
                  <a:pt x="322" y="228"/>
                </a:lnTo>
                <a:lnTo>
                  <a:pt x="309" y="240"/>
                </a:lnTo>
                <a:lnTo>
                  <a:pt x="322" y="252"/>
                </a:lnTo>
                <a:lnTo>
                  <a:pt x="347" y="270"/>
                </a:lnTo>
                <a:lnTo>
                  <a:pt x="360" y="27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099" name="Freeform 449"/>
          <p:cNvSpPr>
            <a:spLocks/>
          </p:cNvSpPr>
          <p:nvPr/>
        </p:nvSpPr>
        <p:spPr bwMode="auto">
          <a:xfrm>
            <a:off x="4581525" y="4589745"/>
            <a:ext cx="1011238" cy="657225"/>
          </a:xfrm>
          <a:custGeom>
            <a:avLst/>
            <a:gdLst>
              <a:gd name="T0" fmla="*/ 2147483647 w 637"/>
              <a:gd name="T1" fmla="*/ 2147483647 h 414"/>
              <a:gd name="T2" fmla="*/ 2147483647 w 637"/>
              <a:gd name="T3" fmla="*/ 2147483647 h 414"/>
              <a:gd name="T4" fmla="*/ 2147483647 w 637"/>
              <a:gd name="T5" fmla="*/ 2147483647 h 414"/>
              <a:gd name="T6" fmla="*/ 2147483647 w 637"/>
              <a:gd name="T7" fmla="*/ 2147483647 h 414"/>
              <a:gd name="T8" fmla="*/ 2147483647 w 637"/>
              <a:gd name="T9" fmla="*/ 2147483647 h 414"/>
              <a:gd name="T10" fmla="*/ 2147483647 w 637"/>
              <a:gd name="T11" fmla="*/ 2147483647 h 414"/>
              <a:gd name="T12" fmla="*/ 2147483647 w 637"/>
              <a:gd name="T13" fmla="*/ 2147483647 h 414"/>
              <a:gd name="T14" fmla="*/ 2147483647 w 637"/>
              <a:gd name="T15" fmla="*/ 2147483647 h 414"/>
              <a:gd name="T16" fmla="*/ 2147483647 w 637"/>
              <a:gd name="T17" fmla="*/ 2147483647 h 414"/>
              <a:gd name="T18" fmla="*/ 2147483647 w 637"/>
              <a:gd name="T19" fmla="*/ 2147483647 h 414"/>
              <a:gd name="T20" fmla="*/ 2147483647 w 637"/>
              <a:gd name="T21" fmla="*/ 2147483647 h 414"/>
              <a:gd name="T22" fmla="*/ 2147483647 w 637"/>
              <a:gd name="T23" fmla="*/ 2147483647 h 414"/>
              <a:gd name="T24" fmla="*/ 2147483647 w 637"/>
              <a:gd name="T25" fmla="*/ 2147483647 h 414"/>
              <a:gd name="T26" fmla="*/ 2147483647 w 637"/>
              <a:gd name="T27" fmla="*/ 2147483647 h 414"/>
              <a:gd name="T28" fmla="*/ 0 w 637"/>
              <a:gd name="T29" fmla="*/ 2147483647 h 414"/>
              <a:gd name="T30" fmla="*/ 2147483647 w 637"/>
              <a:gd name="T31" fmla="*/ 2147483647 h 414"/>
              <a:gd name="T32" fmla="*/ 2147483647 w 637"/>
              <a:gd name="T33" fmla="*/ 2147483647 h 414"/>
              <a:gd name="T34" fmla="*/ 2147483647 w 637"/>
              <a:gd name="T35" fmla="*/ 2147483647 h 414"/>
              <a:gd name="T36" fmla="*/ 2147483647 w 637"/>
              <a:gd name="T37" fmla="*/ 2147483647 h 414"/>
              <a:gd name="T38" fmla="*/ 2147483647 w 637"/>
              <a:gd name="T39" fmla="*/ 2147483647 h 414"/>
              <a:gd name="T40" fmla="*/ 2147483647 w 637"/>
              <a:gd name="T41" fmla="*/ 2147483647 h 414"/>
              <a:gd name="T42" fmla="*/ 2147483647 w 637"/>
              <a:gd name="T43" fmla="*/ 2147483647 h 414"/>
              <a:gd name="T44" fmla="*/ 2147483647 w 637"/>
              <a:gd name="T45" fmla="*/ 2147483647 h 414"/>
              <a:gd name="T46" fmla="*/ 2147483647 w 637"/>
              <a:gd name="T47" fmla="*/ 0 h 414"/>
              <a:gd name="T48" fmla="*/ 2147483647 w 637"/>
              <a:gd name="T49" fmla="*/ 2147483647 h 414"/>
              <a:gd name="T50" fmla="*/ 2147483647 w 637"/>
              <a:gd name="T51" fmla="*/ 2147483647 h 414"/>
              <a:gd name="T52" fmla="*/ 2147483647 w 637"/>
              <a:gd name="T53" fmla="*/ 2147483647 h 414"/>
              <a:gd name="T54" fmla="*/ 2147483647 w 637"/>
              <a:gd name="T55" fmla="*/ 2147483647 h 414"/>
              <a:gd name="T56" fmla="*/ 2147483647 w 637"/>
              <a:gd name="T57" fmla="*/ 2147483647 h 414"/>
              <a:gd name="T58" fmla="*/ 2147483647 w 637"/>
              <a:gd name="T59" fmla="*/ 2147483647 h 414"/>
              <a:gd name="T60" fmla="*/ 2147483647 w 637"/>
              <a:gd name="T61" fmla="*/ 2147483647 h 414"/>
              <a:gd name="T62" fmla="*/ 2147483647 w 637"/>
              <a:gd name="T63" fmla="*/ 2147483647 h 414"/>
              <a:gd name="T64" fmla="*/ 2147483647 w 637"/>
              <a:gd name="T65" fmla="*/ 2147483647 h 414"/>
              <a:gd name="T66" fmla="*/ 2147483647 w 637"/>
              <a:gd name="T67" fmla="*/ 2147483647 h 414"/>
              <a:gd name="T68" fmla="*/ 2147483647 w 637"/>
              <a:gd name="T69" fmla="*/ 2147483647 h 414"/>
              <a:gd name="T70" fmla="*/ 2147483647 w 637"/>
              <a:gd name="T71" fmla="*/ 2147483647 h 41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37" h="414">
                <a:moveTo>
                  <a:pt x="560" y="300"/>
                </a:moveTo>
                <a:lnTo>
                  <a:pt x="373" y="312"/>
                </a:lnTo>
                <a:lnTo>
                  <a:pt x="296" y="330"/>
                </a:lnTo>
                <a:lnTo>
                  <a:pt x="296" y="300"/>
                </a:lnTo>
                <a:lnTo>
                  <a:pt x="219" y="342"/>
                </a:lnTo>
                <a:lnTo>
                  <a:pt x="258" y="288"/>
                </a:lnTo>
                <a:lnTo>
                  <a:pt x="123" y="372"/>
                </a:lnTo>
                <a:lnTo>
                  <a:pt x="97" y="384"/>
                </a:lnTo>
                <a:lnTo>
                  <a:pt x="71" y="414"/>
                </a:lnTo>
                <a:lnTo>
                  <a:pt x="65" y="414"/>
                </a:lnTo>
                <a:lnTo>
                  <a:pt x="52" y="414"/>
                </a:lnTo>
                <a:lnTo>
                  <a:pt x="65" y="354"/>
                </a:lnTo>
                <a:lnTo>
                  <a:pt x="33" y="372"/>
                </a:lnTo>
                <a:lnTo>
                  <a:pt x="26" y="372"/>
                </a:lnTo>
                <a:lnTo>
                  <a:pt x="0" y="312"/>
                </a:lnTo>
                <a:lnTo>
                  <a:pt x="71" y="258"/>
                </a:lnTo>
                <a:lnTo>
                  <a:pt x="123" y="234"/>
                </a:lnTo>
                <a:lnTo>
                  <a:pt x="110" y="216"/>
                </a:lnTo>
                <a:lnTo>
                  <a:pt x="135" y="192"/>
                </a:lnTo>
                <a:lnTo>
                  <a:pt x="322" y="108"/>
                </a:lnTo>
                <a:lnTo>
                  <a:pt x="425" y="66"/>
                </a:lnTo>
                <a:lnTo>
                  <a:pt x="412" y="42"/>
                </a:lnTo>
                <a:lnTo>
                  <a:pt x="547" y="24"/>
                </a:lnTo>
                <a:lnTo>
                  <a:pt x="611" y="0"/>
                </a:lnTo>
                <a:lnTo>
                  <a:pt x="599" y="24"/>
                </a:lnTo>
                <a:lnTo>
                  <a:pt x="573" y="54"/>
                </a:lnTo>
                <a:lnTo>
                  <a:pt x="573" y="108"/>
                </a:lnTo>
                <a:lnTo>
                  <a:pt x="599" y="138"/>
                </a:lnTo>
                <a:lnTo>
                  <a:pt x="611" y="150"/>
                </a:lnTo>
                <a:lnTo>
                  <a:pt x="547" y="192"/>
                </a:lnTo>
                <a:lnTo>
                  <a:pt x="547" y="204"/>
                </a:lnTo>
                <a:lnTo>
                  <a:pt x="534" y="216"/>
                </a:lnTo>
                <a:lnTo>
                  <a:pt x="560" y="246"/>
                </a:lnTo>
                <a:lnTo>
                  <a:pt x="624" y="246"/>
                </a:lnTo>
                <a:lnTo>
                  <a:pt x="637" y="276"/>
                </a:lnTo>
                <a:lnTo>
                  <a:pt x="560" y="300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0" name="Freeform 451"/>
          <p:cNvSpPr>
            <a:spLocks/>
          </p:cNvSpPr>
          <p:nvPr/>
        </p:nvSpPr>
        <p:spPr bwMode="auto">
          <a:xfrm>
            <a:off x="7786688" y="5321582"/>
            <a:ext cx="428625" cy="400050"/>
          </a:xfrm>
          <a:custGeom>
            <a:avLst/>
            <a:gdLst>
              <a:gd name="T0" fmla="*/ 2147483647 w 270"/>
              <a:gd name="T1" fmla="*/ 2147483647 h 252"/>
              <a:gd name="T2" fmla="*/ 2147483647 w 270"/>
              <a:gd name="T3" fmla="*/ 2147483647 h 252"/>
              <a:gd name="T4" fmla="*/ 2147483647 w 270"/>
              <a:gd name="T5" fmla="*/ 2147483647 h 252"/>
              <a:gd name="T6" fmla="*/ 2147483647 w 270"/>
              <a:gd name="T7" fmla="*/ 2147483647 h 252"/>
              <a:gd name="T8" fmla="*/ 2147483647 w 270"/>
              <a:gd name="T9" fmla="*/ 2147483647 h 252"/>
              <a:gd name="T10" fmla="*/ 2147483647 w 270"/>
              <a:gd name="T11" fmla="*/ 2147483647 h 252"/>
              <a:gd name="T12" fmla="*/ 2147483647 w 270"/>
              <a:gd name="T13" fmla="*/ 2147483647 h 252"/>
              <a:gd name="T14" fmla="*/ 2147483647 w 270"/>
              <a:gd name="T15" fmla="*/ 2147483647 h 252"/>
              <a:gd name="T16" fmla="*/ 2147483647 w 270"/>
              <a:gd name="T17" fmla="*/ 2147483647 h 252"/>
              <a:gd name="T18" fmla="*/ 2147483647 w 270"/>
              <a:gd name="T19" fmla="*/ 2147483647 h 252"/>
              <a:gd name="T20" fmla="*/ 2147483647 w 270"/>
              <a:gd name="T21" fmla="*/ 2147483647 h 252"/>
              <a:gd name="T22" fmla="*/ 0 w 270"/>
              <a:gd name="T23" fmla="*/ 2147483647 h 252"/>
              <a:gd name="T24" fmla="*/ 2147483647 w 270"/>
              <a:gd name="T25" fmla="*/ 2147483647 h 252"/>
              <a:gd name="T26" fmla="*/ 2147483647 w 270"/>
              <a:gd name="T27" fmla="*/ 2147483647 h 252"/>
              <a:gd name="T28" fmla="*/ 2147483647 w 270"/>
              <a:gd name="T29" fmla="*/ 2147483647 h 252"/>
              <a:gd name="T30" fmla="*/ 2147483647 w 270"/>
              <a:gd name="T31" fmla="*/ 2147483647 h 252"/>
              <a:gd name="T32" fmla="*/ 2147483647 w 270"/>
              <a:gd name="T33" fmla="*/ 2147483647 h 252"/>
              <a:gd name="T34" fmla="*/ 2147483647 w 270"/>
              <a:gd name="T35" fmla="*/ 2147483647 h 252"/>
              <a:gd name="T36" fmla="*/ 2147483647 w 270"/>
              <a:gd name="T37" fmla="*/ 2147483647 h 252"/>
              <a:gd name="T38" fmla="*/ 2147483647 w 270"/>
              <a:gd name="T39" fmla="*/ 0 h 252"/>
              <a:gd name="T40" fmla="*/ 2147483647 w 270"/>
              <a:gd name="T41" fmla="*/ 2147483647 h 252"/>
              <a:gd name="T42" fmla="*/ 2147483647 w 270"/>
              <a:gd name="T43" fmla="*/ 2147483647 h 252"/>
              <a:gd name="T44" fmla="*/ 2147483647 w 270"/>
              <a:gd name="T45" fmla="*/ 2147483647 h 252"/>
              <a:gd name="T46" fmla="*/ 2147483647 w 270"/>
              <a:gd name="T47" fmla="*/ 2147483647 h 252"/>
              <a:gd name="T48" fmla="*/ 2147483647 w 270"/>
              <a:gd name="T49" fmla="*/ 2147483647 h 2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70" h="252">
                <a:moveTo>
                  <a:pt x="200" y="108"/>
                </a:moveTo>
                <a:lnTo>
                  <a:pt x="174" y="138"/>
                </a:lnTo>
                <a:lnTo>
                  <a:pt x="122" y="168"/>
                </a:lnTo>
                <a:lnTo>
                  <a:pt x="122" y="210"/>
                </a:lnTo>
                <a:lnTo>
                  <a:pt x="109" y="234"/>
                </a:lnTo>
                <a:lnTo>
                  <a:pt x="77" y="234"/>
                </a:lnTo>
                <a:lnTo>
                  <a:pt x="52" y="252"/>
                </a:lnTo>
                <a:lnTo>
                  <a:pt x="52" y="234"/>
                </a:lnTo>
                <a:lnTo>
                  <a:pt x="13" y="234"/>
                </a:lnTo>
                <a:lnTo>
                  <a:pt x="39" y="180"/>
                </a:lnTo>
                <a:lnTo>
                  <a:pt x="19" y="150"/>
                </a:lnTo>
                <a:lnTo>
                  <a:pt x="0" y="150"/>
                </a:lnTo>
                <a:lnTo>
                  <a:pt x="52" y="126"/>
                </a:lnTo>
                <a:lnTo>
                  <a:pt x="13" y="66"/>
                </a:lnTo>
                <a:lnTo>
                  <a:pt x="52" y="42"/>
                </a:lnTo>
                <a:lnTo>
                  <a:pt x="77" y="54"/>
                </a:lnTo>
                <a:lnTo>
                  <a:pt x="84" y="42"/>
                </a:lnTo>
                <a:lnTo>
                  <a:pt x="148" y="84"/>
                </a:lnTo>
                <a:lnTo>
                  <a:pt x="161" y="54"/>
                </a:lnTo>
                <a:lnTo>
                  <a:pt x="225" y="0"/>
                </a:lnTo>
                <a:lnTo>
                  <a:pt x="264" y="12"/>
                </a:lnTo>
                <a:lnTo>
                  <a:pt x="270" y="42"/>
                </a:lnTo>
                <a:lnTo>
                  <a:pt x="251" y="66"/>
                </a:lnTo>
                <a:lnTo>
                  <a:pt x="251" y="84"/>
                </a:lnTo>
                <a:lnTo>
                  <a:pt x="200" y="108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1" name="Freeform 453"/>
          <p:cNvSpPr>
            <a:spLocks/>
          </p:cNvSpPr>
          <p:nvPr/>
        </p:nvSpPr>
        <p:spPr bwMode="auto">
          <a:xfrm>
            <a:off x="7646988" y="3151470"/>
            <a:ext cx="866775" cy="771525"/>
          </a:xfrm>
          <a:custGeom>
            <a:avLst/>
            <a:gdLst>
              <a:gd name="T0" fmla="*/ 2147483647 w 546"/>
              <a:gd name="T1" fmla="*/ 2147483647 h 486"/>
              <a:gd name="T2" fmla="*/ 2147483647 w 546"/>
              <a:gd name="T3" fmla="*/ 2147483647 h 486"/>
              <a:gd name="T4" fmla="*/ 2147483647 w 546"/>
              <a:gd name="T5" fmla="*/ 2147483647 h 486"/>
              <a:gd name="T6" fmla="*/ 2147483647 w 546"/>
              <a:gd name="T7" fmla="*/ 2147483647 h 486"/>
              <a:gd name="T8" fmla="*/ 2147483647 w 546"/>
              <a:gd name="T9" fmla="*/ 2147483647 h 486"/>
              <a:gd name="T10" fmla="*/ 2147483647 w 546"/>
              <a:gd name="T11" fmla="*/ 2147483647 h 486"/>
              <a:gd name="T12" fmla="*/ 2147483647 w 546"/>
              <a:gd name="T13" fmla="*/ 2147483647 h 486"/>
              <a:gd name="T14" fmla="*/ 2147483647 w 546"/>
              <a:gd name="T15" fmla="*/ 2147483647 h 486"/>
              <a:gd name="T16" fmla="*/ 2147483647 w 546"/>
              <a:gd name="T17" fmla="*/ 2147483647 h 486"/>
              <a:gd name="T18" fmla="*/ 2147483647 w 546"/>
              <a:gd name="T19" fmla="*/ 2147483647 h 486"/>
              <a:gd name="T20" fmla="*/ 2147483647 w 546"/>
              <a:gd name="T21" fmla="*/ 2147483647 h 486"/>
              <a:gd name="T22" fmla="*/ 2147483647 w 546"/>
              <a:gd name="T23" fmla="*/ 2147483647 h 486"/>
              <a:gd name="T24" fmla="*/ 2147483647 w 546"/>
              <a:gd name="T25" fmla="*/ 2147483647 h 486"/>
              <a:gd name="T26" fmla="*/ 2147483647 w 546"/>
              <a:gd name="T27" fmla="*/ 2147483647 h 486"/>
              <a:gd name="T28" fmla="*/ 2147483647 w 546"/>
              <a:gd name="T29" fmla="*/ 2147483647 h 486"/>
              <a:gd name="T30" fmla="*/ 2147483647 w 546"/>
              <a:gd name="T31" fmla="*/ 2147483647 h 486"/>
              <a:gd name="T32" fmla="*/ 2147483647 w 546"/>
              <a:gd name="T33" fmla="*/ 2147483647 h 486"/>
              <a:gd name="T34" fmla="*/ 2147483647 w 546"/>
              <a:gd name="T35" fmla="*/ 2147483647 h 486"/>
              <a:gd name="T36" fmla="*/ 2147483647 w 546"/>
              <a:gd name="T37" fmla="*/ 2147483647 h 486"/>
              <a:gd name="T38" fmla="*/ 2147483647 w 546"/>
              <a:gd name="T39" fmla="*/ 2147483647 h 486"/>
              <a:gd name="T40" fmla="*/ 2147483647 w 546"/>
              <a:gd name="T41" fmla="*/ 2147483647 h 486"/>
              <a:gd name="T42" fmla="*/ 2147483647 w 546"/>
              <a:gd name="T43" fmla="*/ 2147483647 h 486"/>
              <a:gd name="T44" fmla="*/ 2147483647 w 546"/>
              <a:gd name="T45" fmla="*/ 2147483647 h 486"/>
              <a:gd name="T46" fmla="*/ 2147483647 w 546"/>
              <a:gd name="T47" fmla="*/ 2147483647 h 486"/>
              <a:gd name="T48" fmla="*/ 2147483647 w 546"/>
              <a:gd name="T49" fmla="*/ 2147483647 h 486"/>
              <a:gd name="T50" fmla="*/ 0 w 546"/>
              <a:gd name="T51" fmla="*/ 2147483647 h 486"/>
              <a:gd name="T52" fmla="*/ 2147483647 w 546"/>
              <a:gd name="T53" fmla="*/ 2147483647 h 486"/>
              <a:gd name="T54" fmla="*/ 2147483647 w 546"/>
              <a:gd name="T55" fmla="*/ 2147483647 h 486"/>
              <a:gd name="T56" fmla="*/ 2147483647 w 546"/>
              <a:gd name="T57" fmla="*/ 2147483647 h 486"/>
              <a:gd name="T58" fmla="*/ 0 w 546"/>
              <a:gd name="T59" fmla="*/ 2147483647 h 486"/>
              <a:gd name="T60" fmla="*/ 2147483647 w 546"/>
              <a:gd name="T61" fmla="*/ 2147483647 h 486"/>
              <a:gd name="T62" fmla="*/ 2147483647 w 546"/>
              <a:gd name="T63" fmla="*/ 2147483647 h 486"/>
              <a:gd name="T64" fmla="*/ 2147483647 w 546"/>
              <a:gd name="T65" fmla="*/ 2147483647 h 486"/>
              <a:gd name="T66" fmla="*/ 2147483647 w 546"/>
              <a:gd name="T67" fmla="*/ 0 h 486"/>
              <a:gd name="T68" fmla="*/ 2147483647 w 546"/>
              <a:gd name="T69" fmla="*/ 2147483647 h 48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46" h="486">
                <a:moveTo>
                  <a:pt x="283" y="42"/>
                </a:moveTo>
                <a:lnTo>
                  <a:pt x="276" y="72"/>
                </a:lnTo>
                <a:lnTo>
                  <a:pt x="283" y="84"/>
                </a:lnTo>
                <a:lnTo>
                  <a:pt x="308" y="96"/>
                </a:lnTo>
                <a:lnTo>
                  <a:pt x="308" y="108"/>
                </a:lnTo>
                <a:lnTo>
                  <a:pt x="360" y="126"/>
                </a:lnTo>
                <a:lnTo>
                  <a:pt x="385" y="150"/>
                </a:lnTo>
                <a:lnTo>
                  <a:pt x="405" y="150"/>
                </a:lnTo>
                <a:lnTo>
                  <a:pt x="437" y="150"/>
                </a:lnTo>
                <a:lnTo>
                  <a:pt x="463" y="150"/>
                </a:lnTo>
                <a:lnTo>
                  <a:pt x="463" y="168"/>
                </a:lnTo>
                <a:lnTo>
                  <a:pt x="508" y="168"/>
                </a:lnTo>
                <a:lnTo>
                  <a:pt x="508" y="180"/>
                </a:lnTo>
                <a:lnTo>
                  <a:pt x="546" y="222"/>
                </a:lnTo>
                <a:lnTo>
                  <a:pt x="495" y="234"/>
                </a:lnTo>
                <a:lnTo>
                  <a:pt x="482" y="264"/>
                </a:lnTo>
                <a:lnTo>
                  <a:pt x="463" y="264"/>
                </a:lnTo>
                <a:lnTo>
                  <a:pt x="405" y="336"/>
                </a:lnTo>
                <a:lnTo>
                  <a:pt x="405" y="360"/>
                </a:lnTo>
                <a:lnTo>
                  <a:pt x="385" y="402"/>
                </a:lnTo>
                <a:lnTo>
                  <a:pt x="295" y="474"/>
                </a:lnTo>
                <a:lnTo>
                  <a:pt x="276" y="486"/>
                </a:lnTo>
                <a:lnTo>
                  <a:pt x="231" y="432"/>
                </a:lnTo>
                <a:lnTo>
                  <a:pt x="154" y="432"/>
                </a:lnTo>
                <a:lnTo>
                  <a:pt x="186" y="318"/>
                </a:lnTo>
                <a:lnTo>
                  <a:pt x="0" y="348"/>
                </a:lnTo>
                <a:lnTo>
                  <a:pt x="32" y="264"/>
                </a:lnTo>
                <a:lnTo>
                  <a:pt x="25" y="234"/>
                </a:lnTo>
                <a:lnTo>
                  <a:pt x="6" y="252"/>
                </a:lnTo>
                <a:lnTo>
                  <a:pt x="0" y="222"/>
                </a:lnTo>
                <a:lnTo>
                  <a:pt x="70" y="210"/>
                </a:lnTo>
                <a:lnTo>
                  <a:pt x="83" y="180"/>
                </a:lnTo>
                <a:lnTo>
                  <a:pt x="135" y="150"/>
                </a:lnTo>
                <a:lnTo>
                  <a:pt x="231" y="0"/>
                </a:lnTo>
                <a:lnTo>
                  <a:pt x="283" y="42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2" name="Freeform 455"/>
          <p:cNvSpPr>
            <a:spLocks/>
          </p:cNvSpPr>
          <p:nvPr/>
        </p:nvSpPr>
        <p:spPr bwMode="auto">
          <a:xfrm>
            <a:off x="3879850" y="2570445"/>
            <a:ext cx="817563" cy="771525"/>
          </a:xfrm>
          <a:custGeom>
            <a:avLst/>
            <a:gdLst>
              <a:gd name="T0" fmla="*/ 2147483647 w 515"/>
              <a:gd name="T1" fmla="*/ 0 h 486"/>
              <a:gd name="T2" fmla="*/ 2147483647 w 515"/>
              <a:gd name="T3" fmla="*/ 2147483647 h 486"/>
              <a:gd name="T4" fmla="*/ 2147483647 w 515"/>
              <a:gd name="T5" fmla="*/ 2147483647 h 486"/>
              <a:gd name="T6" fmla="*/ 2147483647 w 515"/>
              <a:gd name="T7" fmla="*/ 2147483647 h 486"/>
              <a:gd name="T8" fmla="*/ 2147483647 w 515"/>
              <a:gd name="T9" fmla="*/ 2147483647 h 486"/>
              <a:gd name="T10" fmla="*/ 0 w 515"/>
              <a:gd name="T11" fmla="*/ 2147483647 h 486"/>
              <a:gd name="T12" fmla="*/ 0 w 515"/>
              <a:gd name="T13" fmla="*/ 0 h 486"/>
              <a:gd name="T14" fmla="*/ 2147483647 w 515"/>
              <a:gd name="T15" fmla="*/ 0 h 48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5" h="486">
                <a:moveTo>
                  <a:pt x="489" y="0"/>
                </a:moveTo>
                <a:lnTo>
                  <a:pt x="515" y="414"/>
                </a:lnTo>
                <a:lnTo>
                  <a:pt x="515" y="486"/>
                </a:lnTo>
                <a:lnTo>
                  <a:pt x="187" y="486"/>
                </a:lnTo>
                <a:lnTo>
                  <a:pt x="129" y="486"/>
                </a:lnTo>
                <a:lnTo>
                  <a:pt x="0" y="348"/>
                </a:lnTo>
                <a:lnTo>
                  <a:pt x="0" y="0"/>
                </a:lnTo>
                <a:lnTo>
                  <a:pt x="489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3" name="Freeform 457"/>
          <p:cNvSpPr>
            <a:spLocks/>
          </p:cNvSpPr>
          <p:nvPr/>
        </p:nvSpPr>
        <p:spPr bwMode="auto">
          <a:xfrm>
            <a:off x="5867400" y="4121432"/>
            <a:ext cx="1255713" cy="657225"/>
          </a:xfrm>
          <a:custGeom>
            <a:avLst/>
            <a:gdLst>
              <a:gd name="T0" fmla="*/ 2147483647 w 791"/>
              <a:gd name="T1" fmla="*/ 2147483647 h 414"/>
              <a:gd name="T2" fmla="*/ 2147483647 w 791"/>
              <a:gd name="T3" fmla="*/ 2147483647 h 414"/>
              <a:gd name="T4" fmla="*/ 2147483647 w 791"/>
              <a:gd name="T5" fmla="*/ 2147483647 h 414"/>
              <a:gd name="T6" fmla="*/ 2147483647 w 791"/>
              <a:gd name="T7" fmla="*/ 2147483647 h 414"/>
              <a:gd name="T8" fmla="*/ 2147483647 w 791"/>
              <a:gd name="T9" fmla="*/ 2147483647 h 414"/>
              <a:gd name="T10" fmla="*/ 2147483647 w 791"/>
              <a:gd name="T11" fmla="*/ 2147483647 h 414"/>
              <a:gd name="T12" fmla="*/ 2147483647 w 791"/>
              <a:gd name="T13" fmla="*/ 2147483647 h 414"/>
              <a:gd name="T14" fmla="*/ 0 w 791"/>
              <a:gd name="T15" fmla="*/ 2147483647 h 414"/>
              <a:gd name="T16" fmla="*/ 2147483647 w 791"/>
              <a:gd name="T17" fmla="*/ 2147483647 h 414"/>
              <a:gd name="T18" fmla="*/ 2147483647 w 791"/>
              <a:gd name="T19" fmla="*/ 2147483647 h 414"/>
              <a:gd name="T20" fmla="*/ 2147483647 w 791"/>
              <a:gd name="T21" fmla="*/ 2147483647 h 414"/>
              <a:gd name="T22" fmla="*/ 2147483647 w 791"/>
              <a:gd name="T23" fmla="*/ 0 h 414"/>
              <a:gd name="T24" fmla="*/ 2147483647 w 791"/>
              <a:gd name="T25" fmla="*/ 2147483647 h 414"/>
              <a:gd name="T26" fmla="*/ 2147483647 w 791"/>
              <a:gd name="T27" fmla="*/ 2147483647 h 414"/>
              <a:gd name="T28" fmla="*/ 2147483647 w 791"/>
              <a:gd name="T29" fmla="*/ 2147483647 h 414"/>
              <a:gd name="T30" fmla="*/ 2147483647 w 791"/>
              <a:gd name="T31" fmla="*/ 2147483647 h 414"/>
              <a:gd name="T32" fmla="*/ 2147483647 w 791"/>
              <a:gd name="T33" fmla="*/ 2147483647 h 414"/>
              <a:gd name="T34" fmla="*/ 2147483647 w 791"/>
              <a:gd name="T35" fmla="*/ 2147483647 h 4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91" h="414">
                <a:moveTo>
                  <a:pt x="586" y="294"/>
                </a:moveTo>
                <a:lnTo>
                  <a:pt x="579" y="348"/>
                </a:lnTo>
                <a:lnTo>
                  <a:pt x="541" y="348"/>
                </a:lnTo>
                <a:lnTo>
                  <a:pt x="515" y="348"/>
                </a:lnTo>
                <a:lnTo>
                  <a:pt x="418" y="390"/>
                </a:lnTo>
                <a:lnTo>
                  <a:pt x="212" y="414"/>
                </a:lnTo>
                <a:lnTo>
                  <a:pt x="142" y="360"/>
                </a:lnTo>
                <a:lnTo>
                  <a:pt x="0" y="264"/>
                </a:lnTo>
                <a:lnTo>
                  <a:pt x="264" y="150"/>
                </a:lnTo>
                <a:lnTo>
                  <a:pt x="341" y="126"/>
                </a:lnTo>
                <a:lnTo>
                  <a:pt x="354" y="54"/>
                </a:lnTo>
                <a:lnTo>
                  <a:pt x="418" y="0"/>
                </a:lnTo>
                <a:lnTo>
                  <a:pt x="566" y="42"/>
                </a:lnTo>
                <a:lnTo>
                  <a:pt x="586" y="24"/>
                </a:lnTo>
                <a:lnTo>
                  <a:pt x="688" y="126"/>
                </a:lnTo>
                <a:lnTo>
                  <a:pt x="791" y="192"/>
                </a:lnTo>
                <a:lnTo>
                  <a:pt x="676" y="252"/>
                </a:lnTo>
                <a:lnTo>
                  <a:pt x="586" y="294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4" name="Freeform 459"/>
          <p:cNvSpPr>
            <a:spLocks/>
          </p:cNvSpPr>
          <p:nvPr/>
        </p:nvSpPr>
        <p:spPr bwMode="auto">
          <a:xfrm>
            <a:off x="5003800" y="4218270"/>
            <a:ext cx="714375" cy="371475"/>
          </a:xfrm>
          <a:custGeom>
            <a:avLst/>
            <a:gdLst>
              <a:gd name="T0" fmla="*/ 2147483647 w 450"/>
              <a:gd name="T1" fmla="*/ 2147483647 h 234"/>
              <a:gd name="T2" fmla="*/ 2147483647 w 450"/>
              <a:gd name="T3" fmla="*/ 2147483647 h 234"/>
              <a:gd name="T4" fmla="*/ 2147483647 w 450"/>
              <a:gd name="T5" fmla="*/ 2147483647 h 234"/>
              <a:gd name="T6" fmla="*/ 2147483647 w 450"/>
              <a:gd name="T7" fmla="*/ 2147483647 h 234"/>
              <a:gd name="T8" fmla="*/ 2147483647 w 450"/>
              <a:gd name="T9" fmla="*/ 2147483647 h 234"/>
              <a:gd name="T10" fmla="*/ 2147483647 w 450"/>
              <a:gd name="T11" fmla="*/ 2147483647 h 234"/>
              <a:gd name="T12" fmla="*/ 2147483647 w 450"/>
              <a:gd name="T13" fmla="*/ 2147483647 h 234"/>
              <a:gd name="T14" fmla="*/ 2147483647 w 450"/>
              <a:gd name="T15" fmla="*/ 2147483647 h 234"/>
              <a:gd name="T16" fmla="*/ 2147483647 w 450"/>
              <a:gd name="T17" fmla="*/ 2147483647 h 234"/>
              <a:gd name="T18" fmla="*/ 0 w 450"/>
              <a:gd name="T19" fmla="*/ 2147483647 h 234"/>
              <a:gd name="T20" fmla="*/ 0 w 450"/>
              <a:gd name="T21" fmla="*/ 2147483647 h 234"/>
              <a:gd name="T22" fmla="*/ 2147483647 w 450"/>
              <a:gd name="T23" fmla="*/ 2147483647 h 234"/>
              <a:gd name="T24" fmla="*/ 2147483647 w 450"/>
              <a:gd name="T25" fmla="*/ 2147483647 h 234"/>
              <a:gd name="T26" fmla="*/ 2147483647 w 450"/>
              <a:gd name="T27" fmla="*/ 2147483647 h 234"/>
              <a:gd name="T28" fmla="*/ 2147483647 w 450"/>
              <a:gd name="T29" fmla="*/ 0 h 234"/>
              <a:gd name="T30" fmla="*/ 2147483647 w 450"/>
              <a:gd name="T31" fmla="*/ 0 h 234"/>
              <a:gd name="T32" fmla="*/ 2147483647 w 450"/>
              <a:gd name="T33" fmla="*/ 2147483647 h 234"/>
              <a:gd name="T34" fmla="*/ 2147483647 w 450"/>
              <a:gd name="T35" fmla="*/ 2147483647 h 234"/>
              <a:gd name="T36" fmla="*/ 2147483647 w 450"/>
              <a:gd name="T37" fmla="*/ 2147483647 h 234"/>
              <a:gd name="T38" fmla="*/ 2147483647 w 450"/>
              <a:gd name="T39" fmla="*/ 2147483647 h 2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0" h="234">
                <a:moveTo>
                  <a:pt x="341" y="216"/>
                </a:moveTo>
                <a:lnTo>
                  <a:pt x="289" y="234"/>
                </a:lnTo>
                <a:lnTo>
                  <a:pt x="277" y="204"/>
                </a:lnTo>
                <a:lnTo>
                  <a:pt x="264" y="204"/>
                </a:lnTo>
                <a:lnTo>
                  <a:pt x="264" y="192"/>
                </a:lnTo>
                <a:lnTo>
                  <a:pt x="212" y="192"/>
                </a:lnTo>
                <a:lnTo>
                  <a:pt x="199" y="174"/>
                </a:lnTo>
                <a:lnTo>
                  <a:pt x="142" y="174"/>
                </a:lnTo>
                <a:lnTo>
                  <a:pt x="51" y="174"/>
                </a:lnTo>
                <a:lnTo>
                  <a:pt x="0" y="162"/>
                </a:lnTo>
                <a:lnTo>
                  <a:pt x="0" y="66"/>
                </a:lnTo>
                <a:lnTo>
                  <a:pt x="225" y="12"/>
                </a:lnTo>
                <a:lnTo>
                  <a:pt x="277" y="24"/>
                </a:lnTo>
                <a:lnTo>
                  <a:pt x="289" y="12"/>
                </a:lnTo>
                <a:lnTo>
                  <a:pt x="341" y="0"/>
                </a:lnTo>
                <a:lnTo>
                  <a:pt x="450" y="0"/>
                </a:lnTo>
                <a:lnTo>
                  <a:pt x="412" y="78"/>
                </a:lnTo>
                <a:lnTo>
                  <a:pt x="399" y="162"/>
                </a:lnTo>
                <a:lnTo>
                  <a:pt x="347" y="234"/>
                </a:lnTo>
                <a:lnTo>
                  <a:pt x="341" y="21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5" name="Freeform 461"/>
          <p:cNvSpPr>
            <a:spLocks/>
          </p:cNvSpPr>
          <p:nvPr/>
        </p:nvSpPr>
        <p:spPr bwMode="auto">
          <a:xfrm>
            <a:off x="2276475" y="5094570"/>
            <a:ext cx="1011238" cy="819150"/>
          </a:xfrm>
          <a:custGeom>
            <a:avLst/>
            <a:gdLst>
              <a:gd name="T0" fmla="*/ 2147483647 w 637"/>
              <a:gd name="T1" fmla="*/ 2147483647 h 516"/>
              <a:gd name="T2" fmla="*/ 0 w 637"/>
              <a:gd name="T3" fmla="*/ 2147483647 h 516"/>
              <a:gd name="T4" fmla="*/ 2147483647 w 637"/>
              <a:gd name="T5" fmla="*/ 2147483647 h 516"/>
              <a:gd name="T6" fmla="*/ 2147483647 w 637"/>
              <a:gd name="T7" fmla="*/ 2147483647 h 516"/>
              <a:gd name="T8" fmla="*/ 2147483647 w 637"/>
              <a:gd name="T9" fmla="*/ 2147483647 h 516"/>
              <a:gd name="T10" fmla="*/ 2147483647 w 637"/>
              <a:gd name="T11" fmla="*/ 2147483647 h 516"/>
              <a:gd name="T12" fmla="*/ 0 w 637"/>
              <a:gd name="T13" fmla="*/ 2147483647 h 516"/>
              <a:gd name="T14" fmla="*/ 2147483647 w 637"/>
              <a:gd name="T15" fmla="*/ 2147483647 h 516"/>
              <a:gd name="T16" fmla="*/ 2147483647 w 637"/>
              <a:gd name="T17" fmla="*/ 2147483647 h 516"/>
              <a:gd name="T18" fmla="*/ 2147483647 w 637"/>
              <a:gd name="T19" fmla="*/ 2147483647 h 516"/>
              <a:gd name="T20" fmla="*/ 2147483647 w 637"/>
              <a:gd name="T21" fmla="*/ 2147483647 h 516"/>
              <a:gd name="T22" fmla="*/ 2147483647 w 637"/>
              <a:gd name="T23" fmla="*/ 0 h 516"/>
              <a:gd name="T24" fmla="*/ 2147483647 w 637"/>
              <a:gd name="T25" fmla="*/ 0 h 516"/>
              <a:gd name="T26" fmla="*/ 2147483647 w 637"/>
              <a:gd name="T27" fmla="*/ 2147483647 h 516"/>
              <a:gd name="T28" fmla="*/ 2147483647 w 637"/>
              <a:gd name="T29" fmla="*/ 2147483647 h 516"/>
              <a:gd name="T30" fmla="*/ 2147483647 w 637"/>
              <a:gd name="T31" fmla="*/ 2147483647 h 516"/>
              <a:gd name="T32" fmla="*/ 2147483647 w 637"/>
              <a:gd name="T33" fmla="*/ 2147483647 h 516"/>
              <a:gd name="T34" fmla="*/ 2147483647 w 637"/>
              <a:gd name="T35" fmla="*/ 2147483647 h 516"/>
              <a:gd name="T36" fmla="*/ 2147483647 w 637"/>
              <a:gd name="T37" fmla="*/ 2147483647 h 516"/>
              <a:gd name="T38" fmla="*/ 2147483647 w 637"/>
              <a:gd name="T39" fmla="*/ 2147483647 h 516"/>
              <a:gd name="T40" fmla="*/ 2147483647 w 637"/>
              <a:gd name="T41" fmla="*/ 2147483647 h 516"/>
              <a:gd name="T42" fmla="*/ 2147483647 w 637"/>
              <a:gd name="T43" fmla="*/ 2147483647 h 516"/>
              <a:gd name="T44" fmla="*/ 2147483647 w 637"/>
              <a:gd name="T45" fmla="*/ 2147483647 h 51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7" h="516">
                <a:moveTo>
                  <a:pt x="26" y="516"/>
                </a:moveTo>
                <a:lnTo>
                  <a:pt x="0" y="516"/>
                </a:lnTo>
                <a:lnTo>
                  <a:pt x="26" y="486"/>
                </a:lnTo>
                <a:lnTo>
                  <a:pt x="26" y="456"/>
                </a:lnTo>
                <a:lnTo>
                  <a:pt x="51" y="456"/>
                </a:lnTo>
                <a:lnTo>
                  <a:pt x="51" y="432"/>
                </a:lnTo>
                <a:lnTo>
                  <a:pt x="0" y="402"/>
                </a:lnTo>
                <a:lnTo>
                  <a:pt x="26" y="348"/>
                </a:lnTo>
                <a:lnTo>
                  <a:pt x="103" y="222"/>
                </a:lnTo>
                <a:lnTo>
                  <a:pt x="173" y="150"/>
                </a:lnTo>
                <a:lnTo>
                  <a:pt x="199" y="162"/>
                </a:lnTo>
                <a:lnTo>
                  <a:pt x="302" y="0"/>
                </a:lnTo>
                <a:lnTo>
                  <a:pt x="411" y="0"/>
                </a:lnTo>
                <a:lnTo>
                  <a:pt x="437" y="12"/>
                </a:lnTo>
                <a:lnTo>
                  <a:pt x="450" y="42"/>
                </a:lnTo>
                <a:lnTo>
                  <a:pt x="476" y="42"/>
                </a:lnTo>
                <a:lnTo>
                  <a:pt x="637" y="42"/>
                </a:lnTo>
                <a:lnTo>
                  <a:pt x="559" y="204"/>
                </a:lnTo>
                <a:lnTo>
                  <a:pt x="553" y="192"/>
                </a:lnTo>
                <a:lnTo>
                  <a:pt x="553" y="204"/>
                </a:lnTo>
                <a:lnTo>
                  <a:pt x="553" y="432"/>
                </a:lnTo>
                <a:lnTo>
                  <a:pt x="514" y="516"/>
                </a:lnTo>
                <a:lnTo>
                  <a:pt x="26" y="516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6" name="Freeform 463"/>
          <p:cNvSpPr>
            <a:spLocks/>
          </p:cNvSpPr>
          <p:nvPr/>
        </p:nvSpPr>
        <p:spPr bwMode="auto">
          <a:xfrm>
            <a:off x="5727700" y="3160995"/>
            <a:ext cx="776288" cy="466725"/>
          </a:xfrm>
          <a:custGeom>
            <a:avLst/>
            <a:gdLst>
              <a:gd name="T0" fmla="*/ 2147483647 w 489"/>
              <a:gd name="T1" fmla="*/ 2147483647 h 294"/>
              <a:gd name="T2" fmla="*/ 2147483647 w 489"/>
              <a:gd name="T3" fmla="*/ 2147483647 h 294"/>
              <a:gd name="T4" fmla="*/ 2147483647 w 489"/>
              <a:gd name="T5" fmla="*/ 2147483647 h 294"/>
              <a:gd name="T6" fmla="*/ 2147483647 w 489"/>
              <a:gd name="T7" fmla="*/ 2147483647 h 294"/>
              <a:gd name="T8" fmla="*/ 2147483647 w 489"/>
              <a:gd name="T9" fmla="*/ 2147483647 h 294"/>
              <a:gd name="T10" fmla="*/ 2147483647 w 489"/>
              <a:gd name="T11" fmla="*/ 2147483647 h 294"/>
              <a:gd name="T12" fmla="*/ 2147483647 w 489"/>
              <a:gd name="T13" fmla="*/ 2147483647 h 294"/>
              <a:gd name="T14" fmla="*/ 0 w 489"/>
              <a:gd name="T15" fmla="*/ 0 h 294"/>
              <a:gd name="T16" fmla="*/ 2147483647 w 489"/>
              <a:gd name="T17" fmla="*/ 2147483647 h 2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89" h="294">
                <a:moveTo>
                  <a:pt x="489" y="42"/>
                </a:moveTo>
                <a:lnTo>
                  <a:pt x="438" y="198"/>
                </a:lnTo>
                <a:lnTo>
                  <a:pt x="412" y="264"/>
                </a:lnTo>
                <a:lnTo>
                  <a:pt x="335" y="264"/>
                </a:lnTo>
                <a:lnTo>
                  <a:pt x="303" y="294"/>
                </a:lnTo>
                <a:lnTo>
                  <a:pt x="174" y="264"/>
                </a:lnTo>
                <a:lnTo>
                  <a:pt x="52" y="168"/>
                </a:lnTo>
                <a:lnTo>
                  <a:pt x="0" y="0"/>
                </a:lnTo>
                <a:lnTo>
                  <a:pt x="489" y="42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7" name="Freeform 465"/>
          <p:cNvSpPr>
            <a:spLocks/>
          </p:cNvSpPr>
          <p:nvPr/>
        </p:nvSpPr>
        <p:spPr bwMode="auto">
          <a:xfrm>
            <a:off x="6602413" y="2570445"/>
            <a:ext cx="895350" cy="504825"/>
          </a:xfrm>
          <a:custGeom>
            <a:avLst/>
            <a:gdLst>
              <a:gd name="T0" fmla="*/ 2147483647 w 572"/>
              <a:gd name="T1" fmla="*/ 0 h 318"/>
              <a:gd name="T2" fmla="*/ 2147483647 w 572"/>
              <a:gd name="T3" fmla="*/ 2147483647 h 318"/>
              <a:gd name="T4" fmla="*/ 2147483647 w 572"/>
              <a:gd name="T5" fmla="*/ 2147483647 h 318"/>
              <a:gd name="T6" fmla="*/ 2147483647 w 572"/>
              <a:gd name="T7" fmla="*/ 2147483647 h 318"/>
              <a:gd name="T8" fmla="*/ 0 w 572"/>
              <a:gd name="T9" fmla="*/ 0 h 318"/>
              <a:gd name="T10" fmla="*/ 2147483647 w 572"/>
              <a:gd name="T11" fmla="*/ 0 h 3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2" h="318">
                <a:moveTo>
                  <a:pt x="547" y="0"/>
                </a:moveTo>
                <a:lnTo>
                  <a:pt x="572" y="318"/>
                </a:lnTo>
                <a:lnTo>
                  <a:pt x="347" y="318"/>
                </a:lnTo>
                <a:lnTo>
                  <a:pt x="26" y="318"/>
                </a:lnTo>
                <a:lnTo>
                  <a:pt x="0" y="0"/>
                </a:lnTo>
                <a:lnTo>
                  <a:pt x="547" y="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8" name="Freeform 467"/>
          <p:cNvSpPr>
            <a:spLocks/>
          </p:cNvSpPr>
          <p:nvPr/>
        </p:nvSpPr>
        <p:spPr bwMode="auto">
          <a:xfrm>
            <a:off x="4656138" y="2551395"/>
            <a:ext cx="990600" cy="676275"/>
          </a:xfrm>
          <a:custGeom>
            <a:avLst/>
            <a:gdLst>
              <a:gd name="T0" fmla="*/ 2147483647 w 624"/>
              <a:gd name="T1" fmla="*/ 0 h 426"/>
              <a:gd name="T2" fmla="*/ 2147483647 w 624"/>
              <a:gd name="T3" fmla="*/ 2147483647 h 426"/>
              <a:gd name="T4" fmla="*/ 2147483647 w 624"/>
              <a:gd name="T5" fmla="*/ 2147483647 h 426"/>
              <a:gd name="T6" fmla="*/ 2147483647 w 624"/>
              <a:gd name="T7" fmla="*/ 2147483647 h 426"/>
              <a:gd name="T8" fmla="*/ 2147483647 w 624"/>
              <a:gd name="T9" fmla="*/ 2147483647 h 426"/>
              <a:gd name="T10" fmla="*/ 0 w 624"/>
              <a:gd name="T11" fmla="*/ 2147483647 h 426"/>
              <a:gd name="T12" fmla="*/ 2147483647 w 624"/>
              <a:gd name="T13" fmla="*/ 0 h 4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24" h="426">
                <a:moveTo>
                  <a:pt x="572" y="0"/>
                </a:moveTo>
                <a:lnTo>
                  <a:pt x="624" y="384"/>
                </a:lnTo>
                <a:lnTo>
                  <a:pt x="566" y="414"/>
                </a:lnTo>
                <a:lnTo>
                  <a:pt x="553" y="414"/>
                </a:lnTo>
                <a:lnTo>
                  <a:pt x="26" y="426"/>
                </a:lnTo>
                <a:lnTo>
                  <a:pt x="0" y="12"/>
                </a:lnTo>
                <a:lnTo>
                  <a:pt x="572" y="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09" name="Freeform 469"/>
          <p:cNvSpPr>
            <a:spLocks/>
          </p:cNvSpPr>
          <p:nvPr/>
        </p:nvSpPr>
        <p:spPr bwMode="auto">
          <a:xfrm>
            <a:off x="4992688" y="3827745"/>
            <a:ext cx="735012" cy="485775"/>
          </a:xfrm>
          <a:custGeom>
            <a:avLst/>
            <a:gdLst>
              <a:gd name="T0" fmla="*/ 2147483647 w 463"/>
              <a:gd name="T1" fmla="*/ 2147483647 h 306"/>
              <a:gd name="T2" fmla="*/ 2147483647 w 463"/>
              <a:gd name="T3" fmla="*/ 2147483647 h 306"/>
              <a:gd name="T4" fmla="*/ 2147483647 w 463"/>
              <a:gd name="T5" fmla="*/ 2147483647 h 306"/>
              <a:gd name="T6" fmla="*/ 2147483647 w 463"/>
              <a:gd name="T7" fmla="*/ 2147483647 h 306"/>
              <a:gd name="T8" fmla="*/ 2147483647 w 463"/>
              <a:gd name="T9" fmla="*/ 0 h 306"/>
              <a:gd name="T10" fmla="*/ 2147483647 w 463"/>
              <a:gd name="T11" fmla="*/ 0 h 306"/>
              <a:gd name="T12" fmla="*/ 2147483647 w 463"/>
              <a:gd name="T13" fmla="*/ 2147483647 h 306"/>
              <a:gd name="T14" fmla="*/ 2147483647 w 463"/>
              <a:gd name="T15" fmla="*/ 2147483647 h 306"/>
              <a:gd name="T16" fmla="*/ 2147483647 w 463"/>
              <a:gd name="T17" fmla="*/ 2147483647 h 306"/>
              <a:gd name="T18" fmla="*/ 2147483647 w 463"/>
              <a:gd name="T19" fmla="*/ 2147483647 h 306"/>
              <a:gd name="T20" fmla="*/ 2147483647 w 463"/>
              <a:gd name="T21" fmla="*/ 2147483647 h 306"/>
              <a:gd name="T22" fmla="*/ 2147483647 w 463"/>
              <a:gd name="T23" fmla="*/ 2147483647 h 306"/>
              <a:gd name="T24" fmla="*/ 2147483647 w 463"/>
              <a:gd name="T25" fmla="*/ 2147483647 h 306"/>
              <a:gd name="T26" fmla="*/ 2147483647 w 463"/>
              <a:gd name="T27" fmla="*/ 2147483647 h 306"/>
              <a:gd name="T28" fmla="*/ 2147483647 w 463"/>
              <a:gd name="T29" fmla="*/ 2147483647 h 306"/>
              <a:gd name="T30" fmla="*/ 2147483647 w 463"/>
              <a:gd name="T31" fmla="*/ 2147483647 h 306"/>
              <a:gd name="T32" fmla="*/ 0 w 463"/>
              <a:gd name="T33" fmla="*/ 2147483647 h 306"/>
              <a:gd name="T34" fmla="*/ 2147483647 w 463"/>
              <a:gd name="T35" fmla="*/ 2147483647 h 3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63" h="306">
                <a:moveTo>
                  <a:pt x="77" y="222"/>
                </a:moveTo>
                <a:lnTo>
                  <a:pt x="193" y="84"/>
                </a:lnTo>
                <a:lnTo>
                  <a:pt x="193" y="72"/>
                </a:lnTo>
                <a:lnTo>
                  <a:pt x="328" y="54"/>
                </a:lnTo>
                <a:lnTo>
                  <a:pt x="341" y="0"/>
                </a:lnTo>
                <a:lnTo>
                  <a:pt x="386" y="0"/>
                </a:lnTo>
                <a:lnTo>
                  <a:pt x="386" y="30"/>
                </a:lnTo>
                <a:lnTo>
                  <a:pt x="425" y="72"/>
                </a:lnTo>
                <a:lnTo>
                  <a:pt x="412" y="168"/>
                </a:lnTo>
                <a:lnTo>
                  <a:pt x="425" y="210"/>
                </a:lnTo>
                <a:lnTo>
                  <a:pt x="463" y="240"/>
                </a:lnTo>
                <a:lnTo>
                  <a:pt x="354" y="240"/>
                </a:lnTo>
                <a:lnTo>
                  <a:pt x="302" y="252"/>
                </a:lnTo>
                <a:lnTo>
                  <a:pt x="290" y="264"/>
                </a:lnTo>
                <a:lnTo>
                  <a:pt x="238" y="252"/>
                </a:lnTo>
                <a:lnTo>
                  <a:pt x="13" y="306"/>
                </a:lnTo>
                <a:lnTo>
                  <a:pt x="0" y="282"/>
                </a:lnTo>
                <a:lnTo>
                  <a:pt x="77" y="222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10" name="Freeform 471"/>
          <p:cNvSpPr>
            <a:spLocks/>
          </p:cNvSpPr>
          <p:nvPr/>
        </p:nvSpPr>
        <p:spPr bwMode="auto">
          <a:xfrm>
            <a:off x="1476375" y="3135595"/>
            <a:ext cx="693738" cy="657225"/>
          </a:xfrm>
          <a:custGeom>
            <a:avLst/>
            <a:gdLst>
              <a:gd name="T0" fmla="*/ 2147483647 w 437"/>
              <a:gd name="T1" fmla="*/ 2147483647 h 414"/>
              <a:gd name="T2" fmla="*/ 0 w 437"/>
              <a:gd name="T3" fmla="*/ 2147483647 h 414"/>
              <a:gd name="T4" fmla="*/ 2147483647 w 437"/>
              <a:gd name="T5" fmla="*/ 2147483647 h 414"/>
              <a:gd name="T6" fmla="*/ 2147483647 w 437"/>
              <a:gd name="T7" fmla="*/ 2147483647 h 414"/>
              <a:gd name="T8" fmla="*/ 2147483647 w 437"/>
              <a:gd name="T9" fmla="*/ 2147483647 h 414"/>
              <a:gd name="T10" fmla="*/ 2147483647 w 437"/>
              <a:gd name="T11" fmla="*/ 2147483647 h 414"/>
              <a:gd name="T12" fmla="*/ 2147483647 w 437"/>
              <a:gd name="T13" fmla="*/ 2147483647 h 414"/>
              <a:gd name="T14" fmla="*/ 2147483647 w 437"/>
              <a:gd name="T15" fmla="*/ 2147483647 h 414"/>
              <a:gd name="T16" fmla="*/ 2147483647 w 437"/>
              <a:gd name="T17" fmla="*/ 2147483647 h 414"/>
              <a:gd name="T18" fmla="*/ 2147483647 w 437"/>
              <a:gd name="T19" fmla="*/ 2147483647 h 414"/>
              <a:gd name="T20" fmla="*/ 2147483647 w 437"/>
              <a:gd name="T21" fmla="*/ 0 h 414"/>
              <a:gd name="T22" fmla="*/ 2147483647 w 437"/>
              <a:gd name="T23" fmla="*/ 0 h 414"/>
              <a:gd name="T24" fmla="*/ 2147483647 w 437"/>
              <a:gd name="T25" fmla="*/ 0 h 414"/>
              <a:gd name="T26" fmla="*/ 2147483647 w 437"/>
              <a:gd name="T27" fmla="*/ 2147483647 h 414"/>
              <a:gd name="T28" fmla="*/ 2147483647 w 437"/>
              <a:gd name="T29" fmla="*/ 2147483647 h 414"/>
              <a:gd name="T30" fmla="*/ 2147483647 w 437"/>
              <a:gd name="T31" fmla="*/ 2147483647 h 414"/>
              <a:gd name="T32" fmla="*/ 2147483647 w 437"/>
              <a:gd name="T33" fmla="*/ 2147483647 h 414"/>
              <a:gd name="T34" fmla="*/ 2147483647 w 437"/>
              <a:gd name="T35" fmla="*/ 2147483647 h 414"/>
              <a:gd name="T36" fmla="*/ 2147483647 w 437"/>
              <a:gd name="T37" fmla="*/ 2147483647 h 414"/>
              <a:gd name="T38" fmla="*/ 2147483647 w 437"/>
              <a:gd name="T39" fmla="*/ 2147483647 h 414"/>
              <a:gd name="T40" fmla="*/ 2147483647 w 437"/>
              <a:gd name="T41" fmla="*/ 2147483647 h 414"/>
              <a:gd name="T42" fmla="*/ 2147483647 w 437"/>
              <a:gd name="T43" fmla="*/ 2147483647 h 414"/>
              <a:gd name="T44" fmla="*/ 2147483647 w 437"/>
              <a:gd name="T45" fmla="*/ 2147483647 h 414"/>
              <a:gd name="T46" fmla="*/ 2147483647 w 437"/>
              <a:gd name="T47" fmla="*/ 2147483647 h 414"/>
              <a:gd name="T48" fmla="*/ 2147483647 w 437"/>
              <a:gd name="T49" fmla="*/ 2147483647 h 414"/>
              <a:gd name="T50" fmla="*/ 2147483647 w 437"/>
              <a:gd name="T51" fmla="*/ 2147483647 h 414"/>
              <a:gd name="T52" fmla="*/ 2147483647 w 437"/>
              <a:gd name="T53" fmla="*/ 2147483647 h 414"/>
              <a:gd name="T54" fmla="*/ 2147483647 w 437"/>
              <a:gd name="T55" fmla="*/ 2147483647 h 41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437" h="414">
                <a:moveTo>
                  <a:pt x="13" y="414"/>
                </a:moveTo>
                <a:lnTo>
                  <a:pt x="0" y="108"/>
                </a:lnTo>
                <a:lnTo>
                  <a:pt x="13" y="96"/>
                </a:lnTo>
                <a:lnTo>
                  <a:pt x="51" y="84"/>
                </a:lnTo>
                <a:lnTo>
                  <a:pt x="64" y="84"/>
                </a:lnTo>
                <a:lnTo>
                  <a:pt x="64" y="66"/>
                </a:lnTo>
                <a:lnTo>
                  <a:pt x="90" y="54"/>
                </a:lnTo>
                <a:lnTo>
                  <a:pt x="90" y="42"/>
                </a:lnTo>
                <a:lnTo>
                  <a:pt x="116" y="42"/>
                </a:lnTo>
                <a:lnTo>
                  <a:pt x="154" y="12"/>
                </a:lnTo>
                <a:lnTo>
                  <a:pt x="154" y="0"/>
                </a:lnTo>
                <a:lnTo>
                  <a:pt x="321" y="0"/>
                </a:lnTo>
                <a:lnTo>
                  <a:pt x="411" y="0"/>
                </a:lnTo>
                <a:lnTo>
                  <a:pt x="399" y="162"/>
                </a:lnTo>
                <a:lnTo>
                  <a:pt x="437" y="162"/>
                </a:lnTo>
                <a:lnTo>
                  <a:pt x="437" y="222"/>
                </a:lnTo>
                <a:lnTo>
                  <a:pt x="437" y="264"/>
                </a:lnTo>
                <a:lnTo>
                  <a:pt x="386" y="264"/>
                </a:lnTo>
                <a:lnTo>
                  <a:pt x="386" y="276"/>
                </a:lnTo>
                <a:lnTo>
                  <a:pt x="341" y="276"/>
                </a:lnTo>
                <a:lnTo>
                  <a:pt x="341" y="318"/>
                </a:lnTo>
                <a:lnTo>
                  <a:pt x="315" y="318"/>
                </a:lnTo>
                <a:lnTo>
                  <a:pt x="315" y="330"/>
                </a:lnTo>
                <a:lnTo>
                  <a:pt x="289" y="330"/>
                </a:lnTo>
                <a:lnTo>
                  <a:pt x="289" y="372"/>
                </a:lnTo>
                <a:lnTo>
                  <a:pt x="276" y="402"/>
                </a:lnTo>
                <a:lnTo>
                  <a:pt x="251" y="414"/>
                </a:lnTo>
                <a:lnTo>
                  <a:pt x="13" y="414"/>
                </a:lnTo>
              </a:path>
            </a:pathLst>
          </a:custGeom>
          <a:solidFill>
            <a:schemeClr val="accent3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11" name="Freeform 473"/>
          <p:cNvSpPr>
            <a:spLocks/>
          </p:cNvSpPr>
          <p:nvPr/>
        </p:nvSpPr>
        <p:spPr bwMode="auto">
          <a:xfrm>
            <a:off x="2001838" y="2570445"/>
            <a:ext cx="939800" cy="552450"/>
          </a:xfrm>
          <a:custGeom>
            <a:avLst/>
            <a:gdLst>
              <a:gd name="T0" fmla="*/ 2147483647 w 592"/>
              <a:gd name="T1" fmla="*/ 0 h 348"/>
              <a:gd name="T2" fmla="*/ 2147483647 w 592"/>
              <a:gd name="T3" fmla="*/ 2147483647 h 348"/>
              <a:gd name="T4" fmla="*/ 2147483647 w 592"/>
              <a:gd name="T5" fmla="*/ 2147483647 h 348"/>
              <a:gd name="T6" fmla="*/ 2147483647 w 592"/>
              <a:gd name="T7" fmla="*/ 2147483647 h 348"/>
              <a:gd name="T8" fmla="*/ 2147483647 w 592"/>
              <a:gd name="T9" fmla="*/ 2147483647 h 348"/>
              <a:gd name="T10" fmla="*/ 2147483647 w 592"/>
              <a:gd name="T11" fmla="*/ 2147483647 h 348"/>
              <a:gd name="T12" fmla="*/ 0 w 592"/>
              <a:gd name="T13" fmla="*/ 2147483647 h 348"/>
              <a:gd name="T14" fmla="*/ 0 w 592"/>
              <a:gd name="T15" fmla="*/ 2147483647 h 348"/>
              <a:gd name="T16" fmla="*/ 0 w 592"/>
              <a:gd name="T17" fmla="*/ 0 h 348"/>
              <a:gd name="T18" fmla="*/ 2147483647 w 592"/>
              <a:gd name="T19" fmla="*/ 0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92" h="348">
                <a:moveTo>
                  <a:pt x="592" y="0"/>
                </a:moveTo>
                <a:lnTo>
                  <a:pt x="592" y="138"/>
                </a:lnTo>
                <a:lnTo>
                  <a:pt x="579" y="156"/>
                </a:lnTo>
                <a:lnTo>
                  <a:pt x="566" y="156"/>
                </a:lnTo>
                <a:lnTo>
                  <a:pt x="554" y="348"/>
                </a:lnTo>
                <a:lnTo>
                  <a:pt x="90" y="348"/>
                </a:lnTo>
                <a:lnTo>
                  <a:pt x="0" y="348"/>
                </a:lnTo>
                <a:lnTo>
                  <a:pt x="0" y="126"/>
                </a:lnTo>
                <a:lnTo>
                  <a:pt x="0" y="0"/>
                </a:lnTo>
                <a:lnTo>
                  <a:pt x="592" y="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12" name="Freeform 475"/>
          <p:cNvSpPr>
            <a:spLocks/>
          </p:cNvSpPr>
          <p:nvPr/>
        </p:nvSpPr>
        <p:spPr bwMode="auto">
          <a:xfrm>
            <a:off x="815975" y="4799295"/>
            <a:ext cx="889000" cy="771525"/>
          </a:xfrm>
          <a:custGeom>
            <a:avLst/>
            <a:gdLst>
              <a:gd name="T0" fmla="*/ 0 w 560"/>
              <a:gd name="T1" fmla="*/ 0 h 486"/>
              <a:gd name="T2" fmla="*/ 2147483647 w 560"/>
              <a:gd name="T3" fmla="*/ 0 h 486"/>
              <a:gd name="T4" fmla="*/ 2147483647 w 560"/>
              <a:gd name="T5" fmla="*/ 2147483647 h 486"/>
              <a:gd name="T6" fmla="*/ 2147483647 w 560"/>
              <a:gd name="T7" fmla="*/ 2147483647 h 486"/>
              <a:gd name="T8" fmla="*/ 2147483647 w 560"/>
              <a:gd name="T9" fmla="*/ 2147483647 h 486"/>
              <a:gd name="T10" fmla="*/ 2147483647 w 560"/>
              <a:gd name="T11" fmla="*/ 2147483647 h 486"/>
              <a:gd name="T12" fmla="*/ 2147483647 w 560"/>
              <a:gd name="T13" fmla="*/ 2147483647 h 486"/>
              <a:gd name="T14" fmla="*/ 2147483647 w 560"/>
              <a:gd name="T15" fmla="*/ 2147483647 h 486"/>
              <a:gd name="T16" fmla="*/ 2147483647 w 560"/>
              <a:gd name="T17" fmla="*/ 2147483647 h 486"/>
              <a:gd name="T18" fmla="*/ 2147483647 w 560"/>
              <a:gd name="T19" fmla="*/ 2147483647 h 486"/>
              <a:gd name="T20" fmla="*/ 2147483647 w 560"/>
              <a:gd name="T21" fmla="*/ 2147483647 h 486"/>
              <a:gd name="T22" fmla="*/ 2147483647 w 560"/>
              <a:gd name="T23" fmla="*/ 2147483647 h 486"/>
              <a:gd name="T24" fmla="*/ 2147483647 w 560"/>
              <a:gd name="T25" fmla="*/ 2147483647 h 486"/>
              <a:gd name="T26" fmla="*/ 2147483647 w 560"/>
              <a:gd name="T27" fmla="*/ 2147483647 h 486"/>
              <a:gd name="T28" fmla="*/ 2147483647 w 560"/>
              <a:gd name="T29" fmla="*/ 2147483647 h 486"/>
              <a:gd name="T30" fmla="*/ 2147483647 w 560"/>
              <a:gd name="T31" fmla="*/ 2147483647 h 486"/>
              <a:gd name="T32" fmla="*/ 2147483647 w 560"/>
              <a:gd name="T33" fmla="*/ 2147483647 h 486"/>
              <a:gd name="T34" fmla="*/ 2147483647 w 560"/>
              <a:gd name="T35" fmla="*/ 2147483647 h 486"/>
              <a:gd name="T36" fmla="*/ 2147483647 w 560"/>
              <a:gd name="T37" fmla="*/ 2147483647 h 486"/>
              <a:gd name="T38" fmla="*/ 2147483647 w 560"/>
              <a:gd name="T39" fmla="*/ 2147483647 h 486"/>
              <a:gd name="T40" fmla="*/ 2147483647 w 560"/>
              <a:gd name="T41" fmla="*/ 2147483647 h 486"/>
              <a:gd name="T42" fmla="*/ 2147483647 w 560"/>
              <a:gd name="T43" fmla="*/ 2147483647 h 486"/>
              <a:gd name="T44" fmla="*/ 2147483647 w 560"/>
              <a:gd name="T45" fmla="*/ 2147483647 h 486"/>
              <a:gd name="T46" fmla="*/ 2147483647 w 560"/>
              <a:gd name="T47" fmla="*/ 2147483647 h 486"/>
              <a:gd name="T48" fmla="*/ 2147483647 w 560"/>
              <a:gd name="T49" fmla="*/ 2147483647 h 486"/>
              <a:gd name="T50" fmla="*/ 2147483647 w 560"/>
              <a:gd name="T51" fmla="*/ 2147483647 h 486"/>
              <a:gd name="T52" fmla="*/ 2147483647 w 560"/>
              <a:gd name="T53" fmla="*/ 2147483647 h 486"/>
              <a:gd name="T54" fmla="*/ 2147483647 w 560"/>
              <a:gd name="T55" fmla="*/ 2147483647 h 486"/>
              <a:gd name="T56" fmla="*/ 2147483647 w 560"/>
              <a:gd name="T57" fmla="*/ 2147483647 h 486"/>
              <a:gd name="T58" fmla="*/ 2147483647 w 560"/>
              <a:gd name="T59" fmla="*/ 2147483647 h 486"/>
              <a:gd name="T60" fmla="*/ 2147483647 w 560"/>
              <a:gd name="T61" fmla="*/ 2147483647 h 486"/>
              <a:gd name="T62" fmla="*/ 2147483647 w 560"/>
              <a:gd name="T63" fmla="*/ 2147483647 h 486"/>
              <a:gd name="T64" fmla="*/ 2147483647 w 560"/>
              <a:gd name="T65" fmla="*/ 2147483647 h 486"/>
              <a:gd name="T66" fmla="*/ 2147483647 w 560"/>
              <a:gd name="T67" fmla="*/ 2147483647 h 486"/>
              <a:gd name="T68" fmla="*/ 2147483647 w 560"/>
              <a:gd name="T69" fmla="*/ 2147483647 h 486"/>
              <a:gd name="T70" fmla="*/ 2147483647 w 560"/>
              <a:gd name="T71" fmla="*/ 2147483647 h 486"/>
              <a:gd name="T72" fmla="*/ 2147483647 w 560"/>
              <a:gd name="T73" fmla="*/ 2147483647 h 486"/>
              <a:gd name="T74" fmla="*/ 0 w 560"/>
              <a:gd name="T75" fmla="*/ 2147483647 h 486"/>
              <a:gd name="T76" fmla="*/ 0 w 560"/>
              <a:gd name="T77" fmla="*/ 0 h 48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60" h="486">
                <a:moveTo>
                  <a:pt x="0" y="0"/>
                </a:moveTo>
                <a:lnTo>
                  <a:pt x="123" y="0"/>
                </a:lnTo>
                <a:lnTo>
                  <a:pt x="277" y="138"/>
                </a:lnTo>
                <a:lnTo>
                  <a:pt x="502" y="204"/>
                </a:lnTo>
                <a:lnTo>
                  <a:pt x="464" y="222"/>
                </a:lnTo>
                <a:lnTo>
                  <a:pt x="464" y="234"/>
                </a:lnTo>
                <a:lnTo>
                  <a:pt x="502" y="258"/>
                </a:lnTo>
                <a:lnTo>
                  <a:pt x="541" y="258"/>
                </a:lnTo>
                <a:lnTo>
                  <a:pt x="554" y="258"/>
                </a:lnTo>
                <a:lnTo>
                  <a:pt x="554" y="288"/>
                </a:lnTo>
                <a:lnTo>
                  <a:pt x="515" y="300"/>
                </a:lnTo>
                <a:lnTo>
                  <a:pt x="541" y="330"/>
                </a:lnTo>
                <a:lnTo>
                  <a:pt x="560" y="330"/>
                </a:lnTo>
                <a:lnTo>
                  <a:pt x="560" y="360"/>
                </a:lnTo>
                <a:lnTo>
                  <a:pt x="554" y="372"/>
                </a:lnTo>
                <a:lnTo>
                  <a:pt x="515" y="372"/>
                </a:lnTo>
                <a:lnTo>
                  <a:pt x="541" y="384"/>
                </a:lnTo>
                <a:lnTo>
                  <a:pt x="515" y="402"/>
                </a:lnTo>
                <a:lnTo>
                  <a:pt x="541" y="414"/>
                </a:lnTo>
                <a:lnTo>
                  <a:pt x="489" y="426"/>
                </a:lnTo>
                <a:lnTo>
                  <a:pt x="476" y="444"/>
                </a:lnTo>
                <a:lnTo>
                  <a:pt x="451" y="426"/>
                </a:lnTo>
                <a:lnTo>
                  <a:pt x="438" y="426"/>
                </a:lnTo>
                <a:lnTo>
                  <a:pt x="438" y="456"/>
                </a:lnTo>
                <a:lnTo>
                  <a:pt x="393" y="468"/>
                </a:lnTo>
                <a:lnTo>
                  <a:pt x="399" y="444"/>
                </a:lnTo>
                <a:lnTo>
                  <a:pt x="374" y="444"/>
                </a:lnTo>
                <a:lnTo>
                  <a:pt x="367" y="444"/>
                </a:lnTo>
                <a:lnTo>
                  <a:pt x="341" y="456"/>
                </a:lnTo>
                <a:lnTo>
                  <a:pt x="290" y="444"/>
                </a:lnTo>
                <a:lnTo>
                  <a:pt x="200" y="444"/>
                </a:lnTo>
                <a:lnTo>
                  <a:pt x="187" y="414"/>
                </a:lnTo>
                <a:lnTo>
                  <a:pt x="161" y="444"/>
                </a:lnTo>
                <a:lnTo>
                  <a:pt x="123" y="444"/>
                </a:lnTo>
                <a:lnTo>
                  <a:pt x="103" y="468"/>
                </a:lnTo>
                <a:lnTo>
                  <a:pt x="65" y="468"/>
                </a:lnTo>
                <a:lnTo>
                  <a:pt x="39" y="486"/>
                </a:lnTo>
                <a:lnTo>
                  <a:pt x="0" y="468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13" name="Freeform 477"/>
          <p:cNvSpPr>
            <a:spLocks/>
          </p:cNvSpPr>
          <p:nvPr/>
        </p:nvSpPr>
        <p:spPr bwMode="auto">
          <a:xfrm>
            <a:off x="7439025" y="2551395"/>
            <a:ext cx="612775" cy="1143000"/>
          </a:xfrm>
          <a:custGeom>
            <a:avLst/>
            <a:gdLst>
              <a:gd name="T0" fmla="*/ 2147483647 w 386"/>
              <a:gd name="T1" fmla="*/ 0 h 720"/>
              <a:gd name="T2" fmla="*/ 2147483647 w 386"/>
              <a:gd name="T3" fmla="*/ 2147483647 h 720"/>
              <a:gd name="T4" fmla="*/ 2147483647 w 386"/>
              <a:gd name="T5" fmla="*/ 2147483647 h 720"/>
              <a:gd name="T6" fmla="*/ 2147483647 w 386"/>
              <a:gd name="T7" fmla="*/ 2147483647 h 720"/>
              <a:gd name="T8" fmla="*/ 2147483647 w 386"/>
              <a:gd name="T9" fmla="*/ 2147483647 h 720"/>
              <a:gd name="T10" fmla="*/ 2147483647 w 386"/>
              <a:gd name="T11" fmla="*/ 2147483647 h 720"/>
              <a:gd name="T12" fmla="*/ 2147483647 w 386"/>
              <a:gd name="T13" fmla="*/ 2147483647 h 720"/>
              <a:gd name="T14" fmla="*/ 2147483647 w 386"/>
              <a:gd name="T15" fmla="*/ 2147483647 h 720"/>
              <a:gd name="T16" fmla="*/ 2147483647 w 386"/>
              <a:gd name="T17" fmla="*/ 2147483647 h 720"/>
              <a:gd name="T18" fmla="*/ 2147483647 w 386"/>
              <a:gd name="T19" fmla="*/ 2147483647 h 720"/>
              <a:gd name="T20" fmla="*/ 2147483647 w 386"/>
              <a:gd name="T21" fmla="*/ 2147483647 h 720"/>
              <a:gd name="T22" fmla="*/ 2147483647 w 386"/>
              <a:gd name="T23" fmla="*/ 2147483647 h 720"/>
              <a:gd name="T24" fmla="*/ 2147483647 w 386"/>
              <a:gd name="T25" fmla="*/ 2147483647 h 720"/>
              <a:gd name="T26" fmla="*/ 2147483647 w 386"/>
              <a:gd name="T27" fmla="*/ 2147483647 h 720"/>
              <a:gd name="T28" fmla="*/ 2147483647 w 386"/>
              <a:gd name="T29" fmla="*/ 2147483647 h 720"/>
              <a:gd name="T30" fmla="*/ 2147483647 w 386"/>
              <a:gd name="T31" fmla="*/ 2147483647 h 720"/>
              <a:gd name="T32" fmla="*/ 2147483647 w 386"/>
              <a:gd name="T33" fmla="*/ 2147483647 h 720"/>
              <a:gd name="T34" fmla="*/ 2147483647 w 386"/>
              <a:gd name="T35" fmla="*/ 2147483647 h 720"/>
              <a:gd name="T36" fmla="*/ 2147483647 w 386"/>
              <a:gd name="T37" fmla="*/ 2147483647 h 720"/>
              <a:gd name="T38" fmla="*/ 2147483647 w 386"/>
              <a:gd name="T39" fmla="*/ 2147483647 h 720"/>
              <a:gd name="T40" fmla="*/ 2147483647 w 386"/>
              <a:gd name="T41" fmla="*/ 2147483647 h 720"/>
              <a:gd name="T42" fmla="*/ 2147483647 w 386"/>
              <a:gd name="T43" fmla="*/ 2147483647 h 720"/>
              <a:gd name="T44" fmla="*/ 2147483647 w 386"/>
              <a:gd name="T45" fmla="*/ 2147483647 h 720"/>
              <a:gd name="T46" fmla="*/ 2147483647 w 386"/>
              <a:gd name="T47" fmla="*/ 2147483647 h 720"/>
              <a:gd name="T48" fmla="*/ 2147483647 w 386"/>
              <a:gd name="T49" fmla="*/ 2147483647 h 720"/>
              <a:gd name="T50" fmla="*/ 2147483647 w 386"/>
              <a:gd name="T51" fmla="*/ 2147483647 h 720"/>
              <a:gd name="T52" fmla="*/ 2147483647 w 386"/>
              <a:gd name="T53" fmla="*/ 2147483647 h 720"/>
              <a:gd name="T54" fmla="*/ 2147483647 w 386"/>
              <a:gd name="T55" fmla="*/ 2147483647 h 720"/>
              <a:gd name="T56" fmla="*/ 2147483647 w 386"/>
              <a:gd name="T57" fmla="*/ 2147483647 h 720"/>
              <a:gd name="T58" fmla="*/ 2147483647 w 386"/>
              <a:gd name="T59" fmla="*/ 2147483647 h 720"/>
              <a:gd name="T60" fmla="*/ 0 w 386"/>
              <a:gd name="T61" fmla="*/ 2147483647 h 720"/>
              <a:gd name="T62" fmla="*/ 2147483647 w 386"/>
              <a:gd name="T63" fmla="*/ 2147483647 h 720"/>
              <a:gd name="T64" fmla="*/ 2147483647 w 386"/>
              <a:gd name="T65" fmla="*/ 2147483647 h 720"/>
              <a:gd name="T66" fmla="*/ 2147483647 w 386"/>
              <a:gd name="T67" fmla="*/ 2147483647 h 720"/>
              <a:gd name="T68" fmla="*/ 2147483647 w 386"/>
              <a:gd name="T69" fmla="*/ 0 h 72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86" h="720">
                <a:moveTo>
                  <a:pt x="116" y="0"/>
                </a:moveTo>
                <a:lnTo>
                  <a:pt x="135" y="12"/>
                </a:lnTo>
                <a:lnTo>
                  <a:pt x="135" y="24"/>
                </a:lnTo>
                <a:lnTo>
                  <a:pt x="161" y="54"/>
                </a:lnTo>
                <a:lnTo>
                  <a:pt x="174" y="54"/>
                </a:lnTo>
                <a:lnTo>
                  <a:pt x="186" y="66"/>
                </a:lnTo>
                <a:lnTo>
                  <a:pt x="199" y="138"/>
                </a:lnTo>
                <a:lnTo>
                  <a:pt x="238" y="138"/>
                </a:lnTo>
                <a:lnTo>
                  <a:pt x="251" y="138"/>
                </a:lnTo>
                <a:lnTo>
                  <a:pt x="264" y="138"/>
                </a:lnTo>
                <a:lnTo>
                  <a:pt x="276" y="126"/>
                </a:lnTo>
                <a:lnTo>
                  <a:pt x="283" y="138"/>
                </a:lnTo>
                <a:lnTo>
                  <a:pt x="321" y="150"/>
                </a:lnTo>
                <a:lnTo>
                  <a:pt x="321" y="168"/>
                </a:lnTo>
                <a:lnTo>
                  <a:pt x="360" y="180"/>
                </a:lnTo>
                <a:lnTo>
                  <a:pt x="341" y="222"/>
                </a:lnTo>
                <a:lnTo>
                  <a:pt x="360" y="222"/>
                </a:lnTo>
                <a:lnTo>
                  <a:pt x="373" y="234"/>
                </a:lnTo>
                <a:lnTo>
                  <a:pt x="373" y="276"/>
                </a:lnTo>
                <a:lnTo>
                  <a:pt x="360" y="276"/>
                </a:lnTo>
                <a:lnTo>
                  <a:pt x="386" y="360"/>
                </a:lnTo>
                <a:lnTo>
                  <a:pt x="360" y="372"/>
                </a:lnTo>
                <a:lnTo>
                  <a:pt x="264" y="522"/>
                </a:lnTo>
                <a:lnTo>
                  <a:pt x="212" y="552"/>
                </a:lnTo>
                <a:lnTo>
                  <a:pt x="199" y="582"/>
                </a:lnTo>
                <a:lnTo>
                  <a:pt x="129" y="594"/>
                </a:lnTo>
                <a:lnTo>
                  <a:pt x="135" y="624"/>
                </a:lnTo>
                <a:lnTo>
                  <a:pt x="154" y="606"/>
                </a:lnTo>
                <a:lnTo>
                  <a:pt x="161" y="636"/>
                </a:lnTo>
                <a:lnTo>
                  <a:pt x="129" y="720"/>
                </a:lnTo>
                <a:lnTo>
                  <a:pt x="0" y="720"/>
                </a:lnTo>
                <a:lnTo>
                  <a:pt x="51" y="690"/>
                </a:lnTo>
                <a:lnTo>
                  <a:pt x="38" y="330"/>
                </a:lnTo>
                <a:lnTo>
                  <a:pt x="13" y="12"/>
                </a:lnTo>
                <a:lnTo>
                  <a:pt x="116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14" name="Freeform 479"/>
          <p:cNvSpPr>
            <a:spLocks/>
          </p:cNvSpPr>
          <p:nvPr/>
        </p:nvSpPr>
        <p:spPr bwMode="auto">
          <a:xfrm>
            <a:off x="1633538" y="4523070"/>
            <a:ext cx="1225550" cy="923925"/>
          </a:xfrm>
          <a:custGeom>
            <a:avLst/>
            <a:gdLst>
              <a:gd name="T0" fmla="*/ 2147483647 w 772"/>
              <a:gd name="T1" fmla="*/ 2147483647 h 582"/>
              <a:gd name="T2" fmla="*/ 2147483647 w 772"/>
              <a:gd name="T3" fmla="*/ 2147483647 h 582"/>
              <a:gd name="T4" fmla="*/ 2147483647 w 772"/>
              <a:gd name="T5" fmla="*/ 2147483647 h 582"/>
              <a:gd name="T6" fmla="*/ 2147483647 w 772"/>
              <a:gd name="T7" fmla="*/ 2147483647 h 582"/>
              <a:gd name="T8" fmla="*/ 2147483647 w 772"/>
              <a:gd name="T9" fmla="*/ 2147483647 h 582"/>
              <a:gd name="T10" fmla="*/ 2147483647 w 772"/>
              <a:gd name="T11" fmla="*/ 2147483647 h 582"/>
              <a:gd name="T12" fmla="*/ 2147483647 w 772"/>
              <a:gd name="T13" fmla="*/ 2147483647 h 582"/>
              <a:gd name="T14" fmla="*/ 2147483647 w 772"/>
              <a:gd name="T15" fmla="*/ 2147483647 h 582"/>
              <a:gd name="T16" fmla="*/ 2147483647 w 772"/>
              <a:gd name="T17" fmla="*/ 2147483647 h 582"/>
              <a:gd name="T18" fmla="*/ 2147483647 w 772"/>
              <a:gd name="T19" fmla="*/ 2147483647 h 582"/>
              <a:gd name="T20" fmla="*/ 2147483647 w 772"/>
              <a:gd name="T21" fmla="*/ 2147483647 h 582"/>
              <a:gd name="T22" fmla="*/ 2147483647 w 772"/>
              <a:gd name="T23" fmla="*/ 2147483647 h 582"/>
              <a:gd name="T24" fmla="*/ 2147483647 w 772"/>
              <a:gd name="T25" fmla="*/ 2147483647 h 582"/>
              <a:gd name="T26" fmla="*/ 2147483647 w 772"/>
              <a:gd name="T27" fmla="*/ 2147483647 h 582"/>
              <a:gd name="T28" fmla="*/ 2147483647 w 772"/>
              <a:gd name="T29" fmla="*/ 2147483647 h 582"/>
              <a:gd name="T30" fmla="*/ 2147483647 w 772"/>
              <a:gd name="T31" fmla="*/ 2147483647 h 582"/>
              <a:gd name="T32" fmla="*/ 2147483647 w 772"/>
              <a:gd name="T33" fmla="*/ 2147483647 h 582"/>
              <a:gd name="T34" fmla="*/ 2147483647 w 772"/>
              <a:gd name="T35" fmla="*/ 2147483647 h 582"/>
              <a:gd name="T36" fmla="*/ 2147483647 w 772"/>
              <a:gd name="T37" fmla="*/ 2147483647 h 582"/>
              <a:gd name="T38" fmla="*/ 2147483647 w 772"/>
              <a:gd name="T39" fmla="*/ 2147483647 h 582"/>
              <a:gd name="T40" fmla="*/ 2147483647 w 772"/>
              <a:gd name="T41" fmla="*/ 2147483647 h 582"/>
              <a:gd name="T42" fmla="*/ 2147483647 w 772"/>
              <a:gd name="T43" fmla="*/ 2147483647 h 582"/>
              <a:gd name="T44" fmla="*/ 2147483647 w 772"/>
              <a:gd name="T45" fmla="*/ 2147483647 h 582"/>
              <a:gd name="T46" fmla="*/ 2147483647 w 772"/>
              <a:gd name="T47" fmla="*/ 2147483647 h 582"/>
              <a:gd name="T48" fmla="*/ 2147483647 w 772"/>
              <a:gd name="T49" fmla="*/ 2147483647 h 582"/>
              <a:gd name="T50" fmla="*/ 2147483647 w 772"/>
              <a:gd name="T51" fmla="*/ 2147483647 h 582"/>
              <a:gd name="T52" fmla="*/ 2147483647 w 772"/>
              <a:gd name="T53" fmla="*/ 2147483647 h 582"/>
              <a:gd name="T54" fmla="*/ 2147483647 w 772"/>
              <a:gd name="T55" fmla="*/ 2147483647 h 582"/>
              <a:gd name="T56" fmla="*/ 2147483647 w 772"/>
              <a:gd name="T57" fmla="*/ 2147483647 h 582"/>
              <a:gd name="T58" fmla="*/ 2147483647 w 772"/>
              <a:gd name="T59" fmla="*/ 2147483647 h 582"/>
              <a:gd name="T60" fmla="*/ 2147483647 w 772"/>
              <a:gd name="T61" fmla="*/ 2147483647 h 582"/>
              <a:gd name="T62" fmla="*/ 2147483647 w 772"/>
              <a:gd name="T63" fmla="*/ 2147483647 h 582"/>
              <a:gd name="T64" fmla="*/ 2147483647 w 772"/>
              <a:gd name="T65" fmla="*/ 2147483647 h 582"/>
              <a:gd name="T66" fmla="*/ 2147483647 w 772"/>
              <a:gd name="T67" fmla="*/ 2147483647 h 582"/>
              <a:gd name="T68" fmla="*/ 0 w 772"/>
              <a:gd name="T69" fmla="*/ 2147483647 h 582"/>
              <a:gd name="T70" fmla="*/ 2147483647 w 772"/>
              <a:gd name="T71" fmla="*/ 2147483647 h 582"/>
              <a:gd name="T72" fmla="*/ 2147483647 w 772"/>
              <a:gd name="T73" fmla="*/ 2147483647 h 5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772" h="582">
                <a:moveTo>
                  <a:pt x="103" y="414"/>
                </a:moveTo>
                <a:lnTo>
                  <a:pt x="77" y="402"/>
                </a:lnTo>
                <a:lnTo>
                  <a:pt x="103" y="372"/>
                </a:lnTo>
                <a:lnTo>
                  <a:pt x="84" y="360"/>
                </a:lnTo>
                <a:lnTo>
                  <a:pt x="103" y="360"/>
                </a:lnTo>
                <a:lnTo>
                  <a:pt x="103" y="348"/>
                </a:lnTo>
                <a:lnTo>
                  <a:pt x="103" y="276"/>
                </a:lnTo>
                <a:lnTo>
                  <a:pt x="109" y="264"/>
                </a:lnTo>
                <a:lnTo>
                  <a:pt x="135" y="264"/>
                </a:lnTo>
                <a:lnTo>
                  <a:pt x="161" y="234"/>
                </a:lnTo>
                <a:lnTo>
                  <a:pt x="161" y="138"/>
                </a:lnTo>
                <a:lnTo>
                  <a:pt x="135" y="126"/>
                </a:lnTo>
                <a:lnTo>
                  <a:pt x="109" y="126"/>
                </a:lnTo>
                <a:lnTo>
                  <a:pt x="103" y="96"/>
                </a:lnTo>
                <a:lnTo>
                  <a:pt x="109" y="66"/>
                </a:lnTo>
                <a:lnTo>
                  <a:pt x="148" y="66"/>
                </a:lnTo>
                <a:lnTo>
                  <a:pt x="174" y="42"/>
                </a:lnTo>
                <a:lnTo>
                  <a:pt x="174" y="12"/>
                </a:lnTo>
                <a:lnTo>
                  <a:pt x="187" y="0"/>
                </a:lnTo>
                <a:lnTo>
                  <a:pt x="212" y="12"/>
                </a:lnTo>
                <a:lnTo>
                  <a:pt x="251" y="42"/>
                </a:lnTo>
                <a:lnTo>
                  <a:pt x="264" y="42"/>
                </a:lnTo>
                <a:lnTo>
                  <a:pt x="264" y="66"/>
                </a:lnTo>
                <a:lnTo>
                  <a:pt x="289" y="66"/>
                </a:lnTo>
                <a:lnTo>
                  <a:pt x="270" y="84"/>
                </a:lnTo>
                <a:lnTo>
                  <a:pt x="270" y="96"/>
                </a:lnTo>
                <a:lnTo>
                  <a:pt x="334" y="138"/>
                </a:lnTo>
                <a:lnTo>
                  <a:pt x="347" y="126"/>
                </a:lnTo>
                <a:lnTo>
                  <a:pt x="373" y="126"/>
                </a:lnTo>
                <a:lnTo>
                  <a:pt x="373" y="180"/>
                </a:lnTo>
                <a:lnTo>
                  <a:pt x="386" y="180"/>
                </a:lnTo>
                <a:lnTo>
                  <a:pt x="425" y="210"/>
                </a:lnTo>
                <a:lnTo>
                  <a:pt x="450" y="210"/>
                </a:lnTo>
                <a:lnTo>
                  <a:pt x="463" y="192"/>
                </a:lnTo>
                <a:lnTo>
                  <a:pt x="476" y="210"/>
                </a:lnTo>
                <a:lnTo>
                  <a:pt x="502" y="192"/>
                </a:lnTo>
                <a:lnTo>
                  <a:pt x="502" y="210"/>
                </a:lnTo>
                <a:lnTo>
                  <a:pt x="521" y="222"/>
                </a:lnTo>
                <a:lnTo>
                  <a:pt x="521" y="234"/>
                </a:lnTo>
                <a:lnTo>
                  <a:pt x="547" y="222"/>
                </a:lnTo>
                <a:lnTo>
                  <a:pt x="585" y="234"/>
                </a:lnTo>
                <a:lnTo>
                  <a:pt x="624" y="252"/>
                </a:lnTo>
                <a:lnTo>
                  <a:pt x="624" y="264"/>
                </a:lnTo>
                <a:lnTo>
                  <a:pt x="650" y="264"/>
                </a:lnTo>
                <a:lnTo>
                  <a:pt x="650" y="276"/>
                </a:lnTo>
                <a:lnTo>
                  <a:pt x="669" y="294"/>
                </a:lnTo>
                <a:lnTo>
                  <a:pt x="669" y="264"/>
                </a:lnTo>
                <a:lnTo>
                  <a:pt x="701" y="276"/>
                </a:lnTo>
                <a:lnTo>
                  <a:pt x="727" y="264"/>
                </a:lnTo>
                <a:lnTo>
                  <a:pt x="727" y="234"/>
                </a:lnTo>
                <a:lnTo>
                  <a:pt x="759" y="234"/>
                </a:lnTo>
                <a:lnTo>
                  <a:pt x="772" y="264"/>
                </a:lnTo>
                <a:lnTo>
                  <a:pt x="701" y="360"/>
                </a:lnTo>
                <a:lnTo>
                  <a:pt x="598" y="522"/>
                </a:lnTo>
                <a:lnTo>
                  <a:pt x="572" y="510"/>
                </a:lnTo>
                <a:lnTo>
                  <a:pt x="502" y="582"/>
                </a:lnTo>
                <a:lnTo>
                  <a:pt x="476" y="582"/>
                </a:lnTo>
                <a:lnTo>
                  <a:pt x="450" y="552"/>
                </a:lnTo>
                <a:lnTo>
                  <a:pt x="347" y="480"/>
                </a:lnTo>
                <a:lnTo>
                  <a:pt x="296" y="510"/>
                </a:lnTo>
                <a:lnTo>
                  <a:pt x="270" y="522"/>
                </a:lnTo>
                <a:lnTo>
                  <a:pt x="251" y="540"/>
                </a:lnTo>
                <a:lnTo>
                  <a:pt x="232" y="540"/>
                </a:lnTo>
                <a:lnTo>
                  <a:pt x="212" y="540"/>
                </a:lnTo>
                <a:lnTo>
                  <a:pt x="187" y="522"/>
                </a:lnTo>
                <a:lnTo>
                  <a:pt x="174" y="510"/>
                </a:lnTo>
                <a:lnTo>
                  <a:pt x="161" y="522"/>
                </a:lnTo>
                <a:lnTo>
                  <a:pt x="122" y="510"/>
                </a:lnTo>
                <a:lnTo>
                  <a:pt x="26" y="510"/>
                </a:lnTo>
                <a:lnTo>
                  <a:pt x="0" y="480"/>
                </a:lnTo>
                <a:lnTo>
                  <a:pt x="39" y="468"/>
                </a:lnTo>
                <a:lnTo>
                  <a:pt x="39" y="438"/>
                </a:lnTo>
                <a:lnTo>
                  <a:pt x="26" y="438"/>
                </a:lnTo>
                <a:lnTo>
                  <a:pt x="103" y="414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15" name="Freeform 481"/>
          <p:cNvSpPr>
            <a:spLocks/>
          </p:cNvSpPr>
          <p:nvPr/>
        </p:nvSpPr>
        <p:spPr bwMode="auto">
          <a:xfrm>
            <a:off x="6411913" y="3084795"/>
            <a:ext cx="739775" cy="400050"/>
          </a:xfrm>
          <a:custGeom>
            <a:avLst/>
            <a:gdLst>
              <a:gd name="T0" fmla="*/ 2147483647 w 463"/>
              <a:gd name="T1" fmla="*/ 0 h 252"/>
              <a:gd name="T2" fmla="*/ 2147483647 w 463"/>
              <a:gd name="T3" fmla="*/ 0 h 252"/>
              <a:gd name="T4" fmla="*/ 2147483647 w 463"/>
              <a:gd name="T5" fmla="*/ 0 h 252"/>
              <a:gd name="T6" fmla="*/ 2147483647 w 463"/>
              <a:gd name="T7" fmla="*/ 2147483647 h 252"/>
              <a:gd name="T8" fmla="*/ 2147483647 w 463"/>
              <a:gd name="T9" fmla="*/ 2147483647 h 252"/>
              <a:gd name="T10" fmla="*/ 2147483647 w 463"/>
              <a:gd name="T11" fmla="*/ 2147483647 h 252"/>
              <a:gd name="T12" fmla="*/ 2147483647 w 463"/>
              <a:gd name="T13" fmla="*/ 2147483647 h 252"/>
              <a:gd name="T14" fmla="*/ 0 w 463"/>
              <a:gd name="T15" fmla="*/ 2147483647 h 252"/>
              <a:gd name="T16" fmla="*/ 2147483647 w 463"/>
              <a:gd name="T17" fmla="*/ 2147483647 h 252"/>
              <a:gd name="T18" fmla="*/ 2147483647 w 463"/>
              <a:gd name="T19" fmla="*/ 0 h 2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63" h="252">
                <a:moveTo>
                  <a:pt x="77" y="0"/>
                </a:moveTo>
                <a:lnTo>
                  <a:pt x="142" y="0"/>
                </a:lnTo>
                <a:lnTo>
                  <a:pt x="463" y="0"/>
                </a:lnTo>
                <a:lnTo>
                  <a:pt x="399" y="114"/>
                </a:lnTo>
                <a:lnTo>
                  <a:pt x="425" y="138"/>
                </a:lnTo>
                <a:lnTo>
                  <a:pt x="373" y="210"/>
                </a:lnTo>
                <a:lnTo>
                  <a:pt x="225" y="252"/>
                </a:lnTo>
                <a:lnTo>
                  <a:pt x="0" y="252"/>
                </a:lnTo>
                <a:lnTo>
                  <a:pt x="52" y="96"/>
                </a:lnTo>
                <a:lnTo>
                  <a:pt x="77" y="0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18" name="Rectangle 527"/>
          <p:cNvSpPr>
            <a:spLocks noChangeArrowheads="1"/>
          </p:cNvSpPr>
          <p:nvPr/>
        </p:nvSpPr>
        <p:spPr bwMode="auto">
          <a:xfrm>
            <a:off x="1313657" y="2448207"/>
            <a:ext cx="193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Erie</a:t>
            </a:r>
            <a:endParaRPr lang="en-US" altLang="en-US" sz="800" b="1" dirty="0"/>
          </a:p>
        </p:txBody>
      </p:sp>
      <p:sp>
        <p:nvSpPr>
          <p:cNvPr id="2119" name="Rectangle 528"/>
          <p:cNvSpPr>
            <a:spLocks noChangeArrowheads="1"/>
          </p:cNvSpPr>
          <p:nvPr/>
        </p:nvSpPr>
        <p:spPr bwMode="auto">
          <a:xfrm>
            <a:off x="1117600" y="2902530"/>
            <a:ext cx="4460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Crawford</a:t>
            </a:r>
            <a:endParaRPr lang="en-US" altLang="en-US" sz="1800" b="1" dirty="0"/>
          </a:p>
        </p:txBody>
      </p:sp>
      <p:sp>
        <p:nvSpPr>
          <p:cNvPr id="2120" name="Rectangle 529"/>
          <p:cNvSpPr>
            <a:spLocks noChangeArrowheads="1"/>
          </p:cNvSpPr>
          <p:nvPr/>
        </p:nvSpPr>
        <p:spPr bwMode="auto">
          <a:xfrm>
            <a:off x="939801" y="3461032"/>
            <a:ext cx="33496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Mercer</a:t>
            </a:r>
            <a:endParaRPr lang="en-US" altLang="en-US" sz="1800" b="1" dirty="0"/>
          </a:p>
        </p:txBody>
      </p:sp>
      <p:sp>
        <p:nvSpPr>
          <p:cNvPr id="2121" name="Rectangle 530"/>
          <p:cNvSpPr>
            <a:spLocks noChangeArrowheads="1"/>
          </p:cNvSpPr>
          <p:nvPr/>
        </p:nvSpPr>
        <p:spPr bwMode="auto">
          <a:xfrm>
            <a:off x="1608138" y="3394357"/>
            <a:ext cx="4302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Venango</a:t>
            </a:r>
            <a:endParaRPr lang="en-US" altLang="en-US" sz="1800" b="1" dirty="0"/>
          </a:p>
        </p:txBody>
      </p:sp>
      <p:sp>
        <p:nvSpPr>
          <p:cNvPr id="2122" name="Rectangle 531"/>
          <p:cNvSpPr>
            <a:spLocks noChangeArrowheads="1"/>
          </p:cNvSpPr>
          <p:nvPr/>
        </p:nvSpPr>
        <p:spPr bwMode="auto">
          <a:xfrm>
            <a:off x="2307238" y="2720330"/>
            <a:ext cx="3508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Warren</a:t>
            </a:r>
            <a:endParaRPr lang="en-US" altLang="en-US" sz="1800" b="1" dirty="0"/>
          </a:p>
        </p:txBody>
      </p:sp>
      <p:sp>
        <p:nvSpPr>
          <p:cNvPr id="2123" name="Rectangle 532"/>
          <p:cNvSpPr>
            <a:spLocks noChangeArrowheads="1"/>
          </p:cNvSpPr>
          <p:nvPr/>
        </p:nvSpPr>
        <p:spPr bwMode="auto">
          <a:xfrm>
            <a:off x="3205762" y="2713354"/>
            <a:ext cx="3905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McKean</a:t>
            </a:r>
            <a:endParaRPr lang="en-US" altLang="en-US" sz="1800" b="1" dirty="0"/>
          </a:p>
        </p:txBody>
      </p:sp>
      <p:sp>
        <p:nvSpPr>
          <p:cNvPr id="2124" name="Rectangle 534"/>
          <p:cNvSpPr>
            <a:spLocks noChangeArrowheads="1"/>
          </p:cNvSpPr>
          <p:nvPr/>
        </p:nvSpPr>
        <p:spPr bwMode="auto">
          <a:xfrm>
            <a:off x="3137072" y="3214177"/>
            <a:ext cx="1539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Elk</a:t>
            </a:r>
            <a:endParaRPr lang="en-US" altLang="en-US" sz="1800" b="1" dirty="0"/>
          </a:p>
        </p:txBody>
      </p:sp>
      <p:sp>
        <p:nvSpPr>
          <p:cNvPr id="2125" name="Rectangle 535"/>
          <p:cNvSpPr>
            <a:spLocks noChangeArrowheads="1"/>
          </p:cNvSpPr>
          <p:nvPr/>
        </p:nvSpPr>
        <p:spPr bwMode="auto">
          <a:xfrm>
            <a:off x="3289300" y="3903946"/>
            <a:ext cx="4651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Clearfield</a:t>
            </a:r>
            <a:endParaRPr lang="en-US" altLang="en-US" sz="1800" b="1" dirty="0"/>
          </a:p>
        </p:txBody>
      </p:sp>
      <p:sp>
        <p:nvSpPr>
          <p:cNvPr id="2126" name="Rectangle 536"/>
          <p:cNvSpPr>
            <a:spLocks noChangeArrowheads="1"/>
          </p:cNvSpPr>
          <p:nvPr/>
        </p:nvSpPr>
        <p:spPr bwMode="auto">
          <a:xfrm>
            <a:off x="2581276" y="3742020"/>
            <a:ext cx="45878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Jefferson</a:t>
            </a:r>
            <a:endParaRPr lang="en-US" altLang="en-US" sz="1800" b="1" dirty="0"/>
          </a:p>
        </p:txBody>
      </p:sp>
      <p:sp>
        <p:nvSpPr>
          <p:cNvPr id="2127" name="Rectangle 537"/>
          <p:cNvSpPr>
            <a:spLocks noChangeArrowheads="1"/>
          </p:cNvSpPr>
          <p:nvPr/>
        </p:nvSpPr>
        <p:spPr bwMode="auto">
          <a:xfrm>
            <a:off x="2081213" y="3627720"/>
            <a:ext cx="3508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Clarion</a:t>
            </a:r>
            <a:endParaRPr lang="en-US" altLang="en-US" sz="1800" b="1" dirty="0"/>
          </a:p>
        </p:txBody>
      </p:sp>
      <p:sp>
        <p:nvSpPr>
          <p:cNvPr id="2128" name="Rectangle 538"/>
          <p:cNvSpPr>
            <a:spLocks noChangeArrowheads="1"/>
          </p:cNvSpPr>
          <p:nvPr/>
        </p:nvSpPr>
        <p:spPr bwMode="auto">
          <a:xfrm>
            <a:off x="2276476" y="3143353"/>
            <a:ext cx="31115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Forest</a:t>
            </a:r>
            <a:endParaRPr lang="en-US" altLang="en-US" sz="1800" b="1" dirty="0"/>
          </a:p>
        </p:txBody>
      </p:sp>
      <p:sp>
        <p:nvSpPr>
          <p:cNvPr id="2129" name="Rectangle 539"/>
          <p:cNvSpPr>
            <a:spLocks noChangeArrowheads="1"/>
          </p:cNvSpPr>
          <p:nvPr/>
        </p:nvSpPr>
        <p:spPr bwMode="auto">
          <a:xfrm>
            <a:off x="862806" y="3939563"/>
            <a:ext cx="4714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Lawrence</a:t>
            </a:r>
            <a:endParaRPr lang="en-US" altLang="en-US" sz="1800" b="1" dirty="0"/>
          </a:p>
        </p:txBody>
      </p:sp>
      <p:sp>
        <p:nvSpPr>
          <p:cNvPr id="2130" name="Rectangle 540"/>
          <p:cNvSpPr>
            <a:spLocks noChangeArrowheads="1"/>
          </p:cNvSpPr>
          <p:nvPr/>
        </p:nvSpPr>
        <p:spPr bwMode="auto">
          <a:xfrm>
            <a:off x="1461294" y="3999195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Butler</a:t>
            </a:r>
            <a:endParaRPr lang="en-US" altLang="en-US" sz="1800" b="1" dirty="0"/>
          </a:p>
        </p:txBody>
      </p:sp>
      <p:sp>
        <p:nvSpPr>
          <p:cNvPr id="2131" name="Rectangle 542"/>
          <p:cNvSpPr>
            <a:spLocks noChangeArrowheads="1"/>
          </p:cNvSpPr>
          <p:nvPr/>
        </p:nvSpPr>
        <p:spPr bwMode="auto">
          <a:xfrm>
            <a:off x="1965325" y="4267482"/>
            <a:ext cx="51911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Armstrong</a:t>
            </a:r>
            <a:endParaRPr lang="en-US" altLang="en-US" sz="1800" b="1" dirty="0"/>
          </a:p>
        </p:txBody>
      </p:sp>
      <p:sp>
        <p:nvSpPr>
          <p:cNvPr id="2132" name="Rectangle 543"/>
          <p:cNvSpPr>
            <a:spLocks noChangeArrowheads="1"/>
          </p:cNvSpPr>
          <p:nvPr/>
        </p:nvSpPr>
        <p:spPr bwMode="auto">
          <a:xfrm>
            <a:off x="2573338" y="4446870"/>
            <a:ext cx="3571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Indiana</a:t>
            </a:r>
            <a:endParaRPr lang="en-US" altLang="en-US" sz="1800" b="1" dirty="0"/>
          </a:p>
        </p:txBody>
      </p:sp>
      <p:sp>
        <p:nvSpPr>
          <p:cNvPr id="2133" name="Rectangle 544"/>
          <p:cNvSpPr>
            <a:spLocks noChangeArrowheads="1"/>
          </p:cNvSpPr>
          <p:nvPr/>
        </p:nvSpPr>
        <p:spPr bwMode="auto">
          <a:xfrm>
            <a:off x="2992438" y="4662770"/>
            <a:ext cx="407987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Cambria</a:t>
            </a:r>
            <a:endParaRPr lang="en-US" altLang="en-US" sz="1800" b="1" dirty="0"/>
          </a:p>
        </p:txBody>
      </p:sp>
      <p:sp>
        <p:nvSpPr>
          <p:cNvPr id="2134" name="Rectangle 545"/>
          <p:cNvSpPr>
            <a:spLocks noChangeArrowheads="1"/>
          </p:cNvSpPr>
          <p:nvPr/>
        </p:nvSpPr>
        <p:spPr bwMode="auto">
          <a:xfrm>
            <a:off x="1874838" y="4927882"/>
            <a:ext cx="7016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Westmoreland</a:t>
            </a:r>
            <a:endParaRPr lang="en-US" altLang="en-US" sz="1800" b="1" dirty="0"/>
          </a:p>
        </p:txBody>
      </p:sp>
      <p:sp>
        <p:nvSpPr>
          <p:cNvPr id="2135" name="Rectangle 546"/>
          <p:cNvSpPr>
            <a:spLocks noChangeArrowheads="1"/>
          </p:cNvSpPr>
          <p:nvPr/>
        </p:nvSpPr>
        <p:spPr bwMode="auto">
          <a:xfrm>
            <a:off x="1798638" y="5506526"/>
            <a:ext cx="3571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Fayette</a:t>
            </a:r>
            <a:endParaRPr lang="en-US" altLang="en-US" sz="1800" b="1" dirty="0"/>
          </a:p>
        </p:txBody>
      </p:sp>
      <p:sp>
        <p:nvSpPr>
          <p:cNvPr id="2136" name="Rectangle 547"/>
          <p:cNvSpPr>
            <a:spLocks noChangeArrowheads="1"/>
          </p:cNvSpPr>
          <p:nvPr/>
        </p:nvSpPr>
        <p:spPr bwMode="auto">
          <a:xfrm>
            <a:off x="2544560" y="5493990"/>
            <a:ext cx="465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Somerset</a:t>
            </a:r>
            <a:endParaRPr lang="en-US" altLang="en-US" sz="1800" b="1" dirty="0"/>
          </a:p>
        </p:txBody>
      </p:sp>
      <p:sp>
        <p:nvSpPr>
          <p:cNvPr id="2137" name="Rectangle 548"/>
          <p:cNvSpPr>
            <a:spLocks noChangeArrowheads="1"/>
          </p:cNvSpPr>
          <p:nvPr/>
        </p:nvSpPr>
        <p:spPr bwMode="auto">
          <a:xfrm>
            <a:off x="1043781" y="5615269"/>
            <a:ext cx="3524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Greene</a:t>
            </a:r>
            <a:endParaRPr lang="en-US" altLang="en-US" sz="1800" b="1" dirty="0"/>
          </a:p>
        </p:txBody>
      </p:sp>
      <p:sp>
        <p:nvSpPr>
          <p:cNvPr id="2138" name="Rectangle 549"/>
          <p:cNvSpPr>
            <a:spLocks noChangeArrowheads="1"/>
          </p:cNvSpPr>
          <p:nvPr/>
        </p:nvSpPr>
        <p:spPr bwMode="auto">
          <a:xfrm>
            <a:off x="862013" y="5077108"/>
            <a:ext cx="581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Washington</a:t>
            </a:r>
            <a:endParaRPr lang="en-US" altLang="en-US" sz="1800" b="1" dirty="0"/>
          </a:p>
        </p:txBody>
      </p:sp>
      <p:sp>
        <p:nvSpPr>
          <p:cNvPr id="2139" name="Rectangle 550"/>
          <p:cNvSpPr>
            <a:spLocks noChangeArrowheads="1"/>
          </p:cNvSpPr>
          <p:nvPr/>
        </p:nvSpPr>
        <p:spPr bwMode="auto">
          <a:xfrm>
            <a:off x="1216818" y="4706425"/>
            <a:ext cx="4873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Allegheny</a:t>
            </a:r>
            <a:endParaRPr lang="en-US" altLang="en-US" sz="1800" b="1" dirty="0"/>
          </a:p>
        </p:txBody>
      </p:sp>
      <p:sp>
        <p:nvSpPr>
          <p:cNvPr id="2140" name="Rectangle 552"/>
          <p:cNvSpPr>
            <a:spLocks noChangeArrowheads="1"/>
          </p:cNvSpPr>
          <p:nvPr/>
        </p:nvSpPr>
        <p:spPr bwMode="auto">
          <a:xfrm>
            <a:off x="3590925" y="4677058"/>
            <a:ext cx="2270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Blair</a:t>
            </a:r>
            <a:endParaRPr lang="en-US" altLang="en-US" sz="1800" b="1" dirty="0"/>
          </a:p>
        </p:txBody>
      </p:sp>
      <p:sp>
        <p:nvSpPr>
          <p:cNvPr id="2141" name="Rectangle 553"/>
          <p:cNvSpPr>
            <a:spLocks noChangeArrowheads="1"/>
          </p:cNvSpPr>
          <p:nvPr/>
        </p:nvSpPr>
        <p:spPr bwMode="auto">
          <a:xfrm>
            <a:off x="3283744" y="5510962"/>
            <a:ext cx="3889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Bedford</a:t>
            </a:r>
            <a:endParaRPr lang="en-US" altLang="en-US" sz="1800" b="1" dirty="0"/>
          </a:p>
        </p:txBody>
      </p:sp>
      <p:sp>
        <p:nvSpPr>
          <p:cNvPr id="2142" name="Rectangle 554"/>
          <p:cNvSpPr>
            <a:spLocks noChangeArrowheads="1"/>
          </p:cNvSpPr>
          <p:nvPr/>
        </p:nvSpPr>
        <p:spPr bwMode="auto">
          <a:xfrm>
            <a:off x="3927871" y="5424951"/>
            <a:ext cx="3095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Fulton</a:t>
            </a:r>
            <a:endParaRPr lang="en-US" altLang="en-US" sz="1800" b="1" dirty="0"/>
          </a:p>
        </p:txBody>
      </p:sp>
      <p:sp>
        <p:nvSpPr>
          <p:cNvPr id="2143" name="Rectangle 555"/>
          <p:cNvSpPr>
            <a:spLocks noChangeArrowheads="1"/>
          </p:cNvSpPr>
          <p:nvPr/>
        </p:nvSpPr>
        <p:spPr bwMode="auto">
          <a:xfrm>
            <a:off x="3895725" y="5018370"/>
            <a:ext cx="5683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Huntingdon</a:t>
            </a:r>
            <a:endParaRPr lang="en-US" altLang="en-US" sz="1800" b="1" dirty="0"/>
          </a:p>
        </p:txBody>
      </p:sp>
      <p:sp>
        <p:nvSpPr>
          <p:cNvPr id="2144" name="Rectangle 556"/>
          <p:cNvSpPr>
            <a:spLocks noChangeArrowheads="1"/>
          </p:cNvSpPr>
          <p:nvPr/>
        </p:nvSpPr>
        <p:spPr bwMode="auto">
          <a:xfrm>
            <a:off x="4498975" y="4532595"/>
            <a:ext cx="2984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Mifflin</a:t>
            </a:r>
            <a:endParaRPr lang="en-US" altLang="en-US" sz="1800" b="1" dirty="0"/>
          </a:p>
        </p:txBody>
      </p:sp>
      <p:sp>
        <p:nvSpPr>
          <p:cNvPr id="2145" name="Rectangle 557"/>
          <p:cNvSpPr>
            <a:spLocks noChangeArrowheads="1"/>
          </p:cNvSpPr>
          <p:nvPr/>
        </p:nvSpPr>
        <p:spPr bwMode="auto">
          <a:xfrm>
            <a:off x="4858545" y="4572282"/>
            <a:ext cx="3571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Juniata</a:t>
            </a:r>
            <a:endParaRPr lang="en-US" altLang="en-US" sz="1800" b="1" dirty="0"/>
          </a:p>
        </p:txBody>
      </p:sp>
      <p:sp>
        <p:nvSpPr>
          <p:cNvPr id="2146" name="Rectangle 558"/>
          <p:cNvSpPr>
            <a:spLocks noChangeArrowheads="1"/>
          </p:cNvSpPr>
          <p:nvPr/>
        </p:nvSpPr>
        <p:spPr bwMode="auto">
          <a:xfrm>
            <a:off x="5114925" y="4799295"/>
            <a:ext cx="2619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Perry</a:t>
            </a:r>
            <a:endParaRPr lang="en-US" altLang="en-US" sz="1800" b="1" dirty="0"/>
          </a:p>
        </p:txBody>
      </p:sp>
      <p:sp>
        <p:nvSpPr>
          <p:cNvPr id="2147" name="Rectangle 559"/>
          <p:cNvSpPr>
            <a:spLocks noChangeArrowheads="1"/>
          </p:cNvSpPr>
          <p:nvPr/>
        </p:nvSpPr>
        <p:spPr bwMode="auto">
          <a:xfrm>
            <a:off x="4348163" y="5542245"/>
            <a:ext cx="396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Franklin</a:t>
            </a:r>
            <a:endParaRPr lang="en-US" altLang="en-US" sz="1800" b="1" dirty="0"/>
          </a:p>
        </p:txBody>
      </p:sp>
      <p:sp>
        <p:nvSpPr>
          <p:cNvPr id="2148" name="Rectangle 560"/>
          <p:cNvSpPr>
            <a:spLocks noChangeArrowheads="1"/>
          </p:cNvSpPr>
          <p:nvPr/>
        </p:nvSpPr>
        <p:spPr bwMode="auto">
          <a:xfrm>
            <a:off x="5003800" y="5577170"/>
            <a:ext cx="3397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Adams</a:t>
            </a:r>
            <a:endParaRPr lang="en-US" altLang="en-US" sz="1800" b="1" dirty="0"/>
          </a:p>
        </p:txBody>
      </p:sp>
      <p:sp>
        <p:nvSpPr>
          <p:cNvPr id="2149" name="Rectangle 561"/>
          <p:cNvSpPr>
            <a:spLocks noChangeArrowheads="1"/>
          </p:cNvSpPr>
          <p:nvPr/>
        </p:nvSpPr>
        <p:spPr bwMode="auto">
          <a:xfrm>
            <a:off x="5635625" y="5456520"/>
            <a:ext cx="2270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York</a:t>
            </a:r>
            <a:endParaRPr lang="en-US" altLang="en-US" sz="1800" b="1" dirty="0"/>
          </a:p>
        </p:txBody>
      </p:sp>
      <p:sp>
        <p:nvSpPr>
          <p:cNvPr id="2150" name="Rectangle 562"/>
          <p:cNvSpPr>
            <a:spLocks noChangeArrowheads="1"/>
          </p:cNvSpPr>
          <p:nvPr/>
        </p:nvSpPr>
        <p:spPr bwMode="auto">
          <a:xfrm>
            <a:off x="5524500" y="4704045"/>
            <a:ext cx="406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  <a:latin typeface="AvantGarde Bk BT" charset="0"/>
              </a:rPr>
              <a:t>Da</a:t>
            </a:r>
            <a:r>
              <a:rPr lang="en-US" altLang="en-US" sz="800" b="1" dirty="0">
                <a:solidFill>
                  <a:srgbClr val="000000"/>
                </a:solidFill>
              </a:rPr>
              <a:t>u</a:t>
            </a:r>
            <a:r>
              <a:rPr lang="en-US" altLang="en-US" sz="800" b="1" dirty="0">
                <a:solidFill>
                  <a:srgbClr val="000000"/>
                </a:solidFill>
                <a:latin typeface="AvantGarde Bk BT" charset="0"/>
              </a:rPr>
              <a:t>phin</a:t>
            </a:r>
            <a:endParaRPr lang="en-US" altLang="en-US" sz="1800" b="1" dirty="0"/>
          </a:p>
        </p:txBody>
      </p:sp>
      <p:sp>
        <p:nvSpPr>
          <p:cNvPr id="2151" name="Rectangle 563"/>
          <p:cNvSpPr>
            <a:spLocks noChangeArrowheads="1"/>
          </p:cNvSpPr>
          <p:nvPr/>
        </p:nvSpPr>
        <p:spPr bwMode="auto">
          <a:xfrm>
            <a:off x="5942013" y="4826282"/>
            <a:ext cx="5334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Lebanon</a:t>
            </a:r>
            <a:endParaRPr lang="en-US" altLang="en-US" sz="1800" b="1" dirty="0"/>
          </a:p>
        </p:txBody>
      </p:sp>
      <p:sp>
        <p:nvSpPr>
          <p:cNvPr id="2152" name="Rectangle 565"/>
          <p:cNvSpPr>
            <a:spLocks noChangeArrowheads="1"/>
          </p:cNvSpPr>
          <p:nvPr/>
        </p:nvSpPr>
        <p:spPr bwMode="auto">
          <a:xfrm>
            <a:off x="6220619" y="5305707"/>
            <a:ext cx="482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Lancaster</a:t>
            </a:r>
            <a:endParaRPr lang="en-US" altLang="en-US" sz="1800" b="1" dirty="0"/>
          </a:p>
        </p:txBody>
      </p:sp>
      <p:sp>
        <p:nvSpPr>
          <p:cNvPr id="2153" name="Rectangle 574"/>
          <p:cNvSpPr>
            <a:spLocks noChangeArrowheads="1"/>
          </p:cNvSpPr>
          <p:nvPr/>
        </p:nvSpPr>
        <p:spPr bwMode="auto">
          <a:xfrm>
            <a:off x="6770688" y="4761989"/>
            <a:ext cx="2841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Berks</a:t>
            </a:r>
            <a:endParaRPr lang="en-US" altLang="en-US" sz="1800" b="1" dirty="0"/>
          </a:p>
        </p:txBody>
      </p:sp>
      <p:sp>
        <p:nvSpPr>
          <p:cNvPr id="2154" name="Rectangle 575"/>
          <p:cNvSpPr>
            <a:spLocks noChangeArrowheads="1"/>
          </p:cNvSpPr>
          <p:nvPr/>
        </p:nvSpPr>
        <p:spPr bwMode="auto">
          <a:xfrm>
            <a:off x="6319838" y="4405596"/>
            <a:ext cx="477837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Schuylkill</a:t>
            </a:r>
            <a:endParaRPr lang="en-US" altLang="en-US" sz="1800" b="1" dirty="0"/>
          </a:p>
        </p:txBody>
      </p:sp>
      <p:sp>
        <p:nvSpPr>
          <p:cNvPr id="2155" name="Rectangle 576"/>
          <p:cNvSpPr>
            <a:spLocks noChangeArrowheads="1"/>
          </p:cNvSpPr>
          <p:nvPr/>
        </p:nvSpPr>
        <p:spPr bwMode="auto">
          <a:xfrm>
            <a:off x="7288213" y="5054882"/>
            <a:ext cx="609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Montgomery</a:t>
            </a:r>
            <a:endParaRPr lang="en-US" altLang="en-US" sz="1800" b="1" dirty="0"/>
          </a:p>
        </p:txBody>
      </p:sp>
      <p:sp>
        <p:nvSpPr>
          <p:cNvPr id="2156" name="Rectangle 577"/>
          <p:cNvSpPr>
            <a:spLocks noChangeArrowheads="1"/>
          </p:cNvSpPr>
          <p:nvPr/>
        </p:nvSpPr>
        <p:spPr bwMode="auto">
          <a:xfrm>
            <a:off x="7032625" y="5367620"/>
            <a:ext cx="381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Chester</a:t>
            </a:r>
            <a:endParaRPr lang="en-US" altLang="en-US" sz="1800" b="1" dirty="0"/>
          </a:p>
        </p:txBody>
      </p:sp>
      <p:sp>
        <p:nvSpPr>
          <p:cNvPr id="2157" name="Rectangle 578"/>
          <p:cNvSpPr>
            <a:spLocks noChangeArrowheads="1"/>
          </p:cNvSpPr>
          <p:nvPr/>
        </p:nvSpPr>
        <p:spPr bwMode="auto">
          <a:xfrm>
            <a:off x="7108825" y="4465921"/>
            <a:ext cx="3333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Lehigh</a:t>
            </a:r>
            <a:endParaRPr lang="en-US" altLang="en-US" sz="1800" b="1" dirty="0"/>
          </a:p>
        </p:txBody>
      </p:sp>
      <p:sp>
        <p:nvSpPr>
          <p:cNvPr id="2158" name="Rectangle 579"/>
          <p:cNvSpPr>
            <a:spLocks noChangeArrowheads="1"/>
          </p:cNvSpPr>
          <p:nvPr/>
        </p:nvSpPr>
        <p:spPr bwMode="auto">
          <a:xfrm>
            <a:off x="7510456" y="4317008"/>
            <a:ext cx="6365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Northampton</a:t>
            </a:r>
            <a:endParaRPr lang="en-US" altLang="en-US" sz="1800" b="1" dirty="0"/>
          </a:p>
        </p:txBody>
      </p:sp>
      <p:sp>
        <p:nvSpPr>
          <p:cNvPr id="2159" name="Rectangle 580"/>
          <p:cNvSpPr>
            <a:spLocks noChangeArrowheads="1"/>
          </p:cNvSpPr>
          <p:nvPr/>
        </p:nvSpPr>
        <p:spPr bwMode="auto">
          <a:xfrm>
            <a:off x="7007225" y="4067132"/>
            <a:ext cx="3556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Carbon</a:t>
            </a:r>
            <a:endParaRPr lang="en-US" altLang="en-US" sz="1800" b="1" dirty="0"/>
          </a:p>
        </p:txBody>
      </p:sp>
      <p:sp>
        <p:nvSpPr>
          <p:cNvPr id="2160" name="Rectangle 581"/>
          <p:cNvSpPr>
            <a:spLocks noChangeArrowheads="1"/>
          </p:cNvSpPr>
          <p:nvPr/>
        </p:nvSpPr>
        <p:spPr bwMode="auto">
          <a:xfrm>
            <a:off x="7413625" y="3865845"/>
            <a:ext cx="3667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Monroe</a:t>
            </a:r>
            <a:endParaRPr lang="en-US" altLang="en-US" sz="1800" b="1" dirty="0"/>
          </a:p>
        </p:txBody>
      </p:sp>
      <p:sp>
        <p:nvSpPr>
          <p:cNvPr id="2161" name="Rectangle 582"/>
          <p:cNvSpPr>
            <a:spLocks noChangeArrowheads="1"/>
          </p:cNvSpPr>
          <p:nvPr/>
        </p:nvSpPr>
        <p:spPr bwMode="auto">
          <a:xfrm>
            <a:off x="7580313" y="2866513"/>
            <a:ext cx="3286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Wayne</a:t>
            </a:r>
            <a:endParaRPr lang="en-US" altLang="en-US" sz="1800" b="1" dirty="0"/>
          </a:p>
        </p:txBody>
      </p:sp>
      <p:sp>
        <p:nvSpPr>
          <p:cNvPr id="2162" name="Rectangle 583"/>
          <p:cNvSpPr>
            <a:spLocks noChangeArrowheads="1"/>
          </p:cNvSpPr>
          <p:nvPr/>
        </p:nvSpPr>
        <p:spPr bwMode="auto">
          <a:xfrm>
            <a:off x="7123113" y="3278470"/>
            <a:ext cx="9144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Lackawanna</a:t>
            </a:r>
            <a:endParaRPr lang="en-US" altLang="en-US" sz="1800" b="1" dirty="0"/>
          </a:p>
        </p:txBody>
      </p:sp>
      <p:sp>
        <p:nvSpPr>
          <p:cNvPr id="2163" name="Rectangle 584"/>
          <p:cNvSpPr>
            <a:spLocks noChangeArrowheads="1"/>
          </p:cNvSpPr>
          <p:nvPr/>
        </p:nvSpPr>
        <p:spPr bwMode="auto">
          <a:xfrm>
            <a:off x="6685641" y="2680182"/>
            <a:ext cx="66833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Susquehanna</a:t>
            </a:r>
            <a:endParaRPr lang="en-US" altLang="en-US" sz="1800" b="1" dirty="0"/>
          </a:p>
        </p:txBody>
      </p:sp>
      <p:sp>
        <p:nvSpPr>
          <p:cNvPr id="2164" name="Rectangle 585"/>
          <p:cNvSpPr>
            <a:spLocks noChangeArrowheads="1"/>
          </p:cNvSpPr>
          <p:nvPr/>
        </p:nvSpPr>
        <p:spPr bwMode="auto">
          <a:xfrm>
            <a:off x="6542088" y="3151470"/>
            <a:ext cx="4572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Wyoming</a:t>
            </a:r>
            <a:endParaRPr lang="en-US" altLang="en-US" sz="1800" b="1" dirty="0"/>
          </a:p>
        </p:txBody>
      </p:sp>
      <p:sp>
        <p:nvSpPr>
          <p:cNvPr id="2165" name="Rectangle 586"/>
          <p:cNvSpPr>
            <a:spLocks noChangeArrowheads="1"/>
          </p:cNvSpPr>
          <p:nvPr/>
        </p:nvSpPr>
        <p:spPr bwMode="auto">
          <a:xfrm>
            <a:off x="6629400" y="3610257"/>
            <a:ext cx="3905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Luzerne</a:t>
            </a:r>
            <a:endParaRPr lang="en-US" altLang="en-US" sz="1800" b="1" dirty="0"/>
          </a:p>
        </p:txBody>
      </p:sp>
      <p:sp>
        <p:nvSpPr>
          <p:cNvPr id="2166" name="Rectangle 587"/>
          <p:cNvSpPr>
            <a:spLocks noChangeArrowheads="1"/>
          </p:cNvSpPr>
          <p:nvPr/>
        </p:nvSpPr>
        <p:spPr bwMode="auto">
          <a:xfrm>
            <a:off x="4119563" y="2818095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Potter</a:t>
            </a:r>
            <a:endParaRPr lang="en-US" altLang="en-US" sz="1800" b="1" dirty="0"/>
          </a:p>
        </p:txBody>
      </p:sp>
      <p:sp>
        <p:nvSpPr>
          <p:cNvPr id="2167" name="Rectangle 588"/>
          <p:cNvSpPr>
            <a:spLocks noChangeArrowheads="1"/>
          </p:cNvSpPr>
          <p:nvPr/>
        </p:nvSpPr>
        <p:spPr bwMode="auto">
          <a:xfrm>
            <a:off x="4990307" y="2736995"/>
            <a:ext cx="27146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Tioga</a:t>
            </a:r>
            <a:endParaRPr lang="en-US" altLang="en-US" sz="1800" b="1" dirty="0"/>
          </a:p>
        </p:txBody>
      </p:sp>
      <p:sp>
        <p:nvSpPr>
          <p:cNvPr id="2168" name="Rectangle 589"/>
          <p:cNvSpPr>
            <a:spLocks noChangeArrowheads="1"/>
          </p:cNvSpPr>
          <p:nvPr/>
        </p:nvSpPr>
        <p:spPr bwMode="auto">
          <a:xfrm>
            <a:off x="5891213" y="2789520"/>
            <a:ext cx="4286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Bradford</a:t>
            </a:r>
            <a:endParaRPr lang="en-US" altLang="en-US" sz="1800" b="1" dirty="0"/>
          </a:p>
        </p:txBody>
      </p:sp>
      <p:sp>
        <p:nvSpPr>
          <p:cNvPr id="2169" name="Rectangle 590"/>
          <p:cNvSpPr>
            <a:spLocks noChangeArrowheads="1"/>
          </p:cNvSpPr>
          <p:nvPr/>
        </p:nvSpPr>
        <p:spPr bwMode="auto">
          <a:xfrm>
            <a:off x="4329113" y="3503895"/>
            <a:ext cx="3492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Clinton</a:t>
            </a:r>
            <a:endParaRPr lang="en-US" altLang="en-US" sz="1800" b="1" dirty="0"/>
          </a:p>
        </p:txBody>
      </p:sp>
      <p:sp>
        <p:nvSpPr>
          <p:cNvPr id="2170" name="Rectangle 591"/>
          <p:cNvSpPr>
            <a:spLocks noChangeArrowheads="1"/>
          </p:cNvSpPr>
          <p:nvPr/>
        </p:nvSpPr>
        <p:spPr bwMode="auto">
          <a:xfrm>
            <a:off x="5126038" y="3351495"/>
            <a:ext cx="4810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Lycoming</a:t>
            </a:r>
            <a:endParaRPr lang="en-US" altLang="en-US" sz="1800" b="1" dirty="0"/>
          </a:p>
        </p:txBody>
      </p:sp>
      <p:sp>
        <p:nvSpPr>
          <p:cNvPr id="2171" name="Rectangle 592"/>
          <p:cNvSpPr>
            <a:spLocks noChangeArrowheads="1"/>
          </p:cNvSpPr>
          <p:nvPr/>
        </p:nvSpPr>
        <p:spPr bwMode="auto">
          <a:xfrm>
            <a:off x="5943601" y="3295933"/>
            <a:ext cx="3921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Sullivan</a:t>
            </a:r>
            <a:endParaRPr lang="en-US" altLang="en-US" sz="1800" b="1" dirty="0"/>
          </a:p>
        </p:txBody>
      </p:sp>
      <p:sp>
        <p:nvSpPr>
          <p:cNvPr id="2172" name="Rectangle 593"/>
          <p:cNvSpPr>
            <a:spLocks noChangeArrowheads="1"/>
          </p:cNvSpPr>
          <p:nvPr/>
        </p:nvSpPr>
        <p:spPr bwMode="auto">
          <a:xfrm>
            <a:off x="4257675" y="4027770"/>
            <a:ext cx="32226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Centre</a:t>
            </a:r>
            <a:endParaRPr lang="en-US" altLang="en-US" sz="1800" b="1" dirty="0"/>
          </a:p>
        </p:txBody>
      </p:sp>
      <p:sp>
        <p:nvSpPr>
          <p:cNvPr id="2173" name="Rectangle 594"/>
          <p:cNvSpPr>
            <a:spLocks noChangeArrowheads="1"/>
          </p:cNvSpPr>
          <p:nvPr/>
        </p:nvSpPr>
        <p:spPr bwMode="auto">
          <a:xfrm>
            <a:off x="5247858" y="4280179"/>
            <a:ext cx="3460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Snyder</a:t>
            </a:r>
            <a:endParaRPr lang="en-US" altLang="en-US" sz="1800" b="1" dirty="0"/>
          </a:p>
        </p:txBody>
      </p:sp>
      <p:sp>
        <p:nvSpPr>
          <p:cNvPr id="2174" name="Rectangle 595"/>
          <p:cNvSpPr>
            <a:spLocks noChangeArrowheads="1"/>
          </p:cNvSpPr>
          <p:nvPr/>
        </p:nvSpPr>
        <p:spPr bwMode="auto">
          <a:xfrm>
            <a:off x="5340349" y="3938869"/>
            <a:ext cx="2873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Union</a:t>
            </a:r>
            <a:endParaRPr lang="en-US" altLang="en-US" sz="1800" b="1" dirty="0"/>
          </a:p>
        </p:txBody>
      </p:sp>
      <p:sp>
        <p:nvSpPr>
          <p:cNvPr id="2175" name="Rectangle 596"/>
          <p:cNvSpPr>
            <a:spLocks noChangeArrowheads="1"/>
          </p:cNvSpPr>
          <p:nvPr/>
        </p:nvSpPr>
        <p:spPr bwMode="auto">
          <a:xfrm>
            <a:off x="5816980" y="3935712"/>
            <a:ext cx="4048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Montour</a:t>
            </a:r>
            <a:endParaRPr lang="en-US" altLang="en-US" sz="1800" b="1" dirty="0"/>
          </a:p>
        </p:txBody>
      </p:sp>
      <p:sp>
        <p:nvSpPr>
          <p:cNvPr id="2176" name="Rectangle 597"/>
          <p:cNvSpPr>
            <a:spLocks noChangeArrowheads="1"/>
          </p:cNvSpPr>
          <p:nvPr/>
        </p:nvSpPr>
        <p:spPr bwMode="auto">
          <a:xfrm>
            <a:off x="5760245" y="4203984"/>
            <a:ext cx="7905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Northumberland</a:t>
            </a:r>
            <a:endParaRPr lang="en-US" altLang="en-US" sz="1800" b="1" dirty="0"/>
          </a:p>
        </p:txBody>
      </p:sp>
      <p:sp>
        <p:nvSpPr>
          <p:cNvPr id="2177" name="Rectangle 598"/>
          <p:cNvSpPr>
            <a:spLocks noChangeArrowheads="1"/>
          </p:cNvSpPr>
          <p:nvPr/>
        </p:nvSpPr>
        <p:spPr bwMode="auto">
          <a:xfrm>
            <a:off x="5976937" y="3791232"/>
            <a:ext cx="463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Columbia</a:t>
            </a:r>
            <a:endParaRPr lang="en-US" altLang="en-US" sz="1800" b="1" dirty="0"/>
          </a:p>
        </p:txBody>
      </p:sp>
      <p:sp>
        <p:nvSpPr>
          <p:cNvPr id="2178" name="Rectangle 626"/>
          <p:cNvSpPr>
            <a:spLocks noChangeArrowheads="1"/>
          </p:cNvSpPr>
          <p:nvPr/>
        </p:nvSpPr>
        <p:spPr bwMode="auto">
          <a:xfrm>
            <a:off x="3605384" y="3278709"/>
            <a:ext cx="4413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Cameron</a:t>
            </a:r>
            <a:endParaRPr lang="en-US" altLang="en-US" sz="1800" b="1" dirty="0"/>
          </a:p>
        </p:txBody>
      </p:sp>
      <p:sp>
        <p:nvSpPr>
          <p:cNvPr id="2179" name="Rectangle 627"/>
          <p:cNvSpPr>
            <a:spLocks noChangeArrowheads="1"/>
          </p:cNvSpPr>
          <p:nvPr/>
        </p:nvSpPr>
        <p:spPr bwMode="auto">
          <a:xfrm>
            <a:off x="4799013" y="5151720"/>
            <a:ext cx="5937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Cumberland</a:t>
            </a:r>
            <a:endParaRPr lang="en-US" altLang="en-US" sz="1800" b="1" dirty="0"/>
          </a:p>
        </p:txBody>
      </p:sp>
      <p:sp>
        <p:nvSpPr>
          <p:cNvPr id="2180" name="Rectangle 636"/>
          <p:cNvSpPr>
            <a:spLocks noChangeArrowheads="1"/>
          </p:cNvSpPr>
          <p:nvPr/>
        </p:nvSpPr>
        <p:spPr bwMode="auto">
          <a:xfrm>
            <a:off x="6705600" y="3762657"/>
            <a:ext cx="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b="1" dirty="0"/>
          </a:p>
        </p:txBody>
      </p:sp>
      <p:sp>
        <p:nvSpPr>
          <p:cNvPr id="2181" name="Freeform 649"/>
          <p:cNvSpPr>
            <a:spLocks/>
          </p:cNvSpPr>
          <p:nvPr/>
        </p:nvSpPr>
        <p:spPr bwMode="auto">
          <a:xfrm>
            <a:off x="817563" y="4238014"/>
            <a:ext cx="501650" cy="552450"/>
          </a:xfrm>
          <a:custGeom>
            <a:avLst/>
            <a:gdLst>
              <a:gd name="T0" fmla="*/ 0 w 316"/>
              <a:gd name="T1" fmla="*/ 0 h 348"/>
              <a:gd name="T2" fmla="*/ 2147483647 w 316"/>
              <a:gd name="T3" fmla="*/ 0 h 348"/>
              <a:gd name="T4" fmla="*/ 2147483647 w 316"/>
              <a:gd name="T5" fmla="*/ 2147483647 h 348"/>
              <a:gd name="T6" fmla="*/ 2147483647 w 316"/>
              <a:gd name="T7" fmla="*/ 2147483647 h 348"/>
              <a:gd name="T8" fmla="*/ 2147483647 w 316"/>
              <a:gd name="T9" fmla="*/ 2147483647 h 348"/>
              <a:gd name="T10" fmla="*/ 2147483647 w 316"/>
              <a:gd name="T11" fmla="*/ 2147483647 h 348"/>
              <a:gd name="T12" fmla="*/ 0 w 316"/>
              <a:gd name="T13" fmla="*/ 2147483647 h 348"/>
              <a:gd name="T14" fmla="*/ 0 w 316"/>
              <a:gd name="T15" fmla="*/ 0 h 3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6" h="348">
                <a:moveTo>
                  <a:pt x="0" y="0"/>
                </a:moveTo>
                <a:lnTo>
                  <a:pt x="303" y="0"/>
                </a:lnTo>
                <a:lnTo>
                  <a:pt x="316" y="168"/>
                </a:lnTo>
                <a:lnTo>
                  <a:pt x="316" y="222"/>
                </a:lnTo>
                <a:lnTo>
                  <a:pt x="277" y="234"/>
                </a:lnTo>
                <a:lnTo>
                  <a:pt x="123" y="348"/>
                </a:lnTo>
                <a:lnTo>
                  <a:pt x="0" y="348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9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endParaRPr lang="en-US" dirty="0"/>
          </a:p>
        </p:txBody>
      </p:sp>
      <p:sp>
        <p:nvSpPr>
          <p:cNvPr id="2182" name="Rectangle 650"/>
          <p:cNvSpPr>
            <a:spLocks noChangeArrowheads="1"/>
          </p:cNvSpPr>
          <p:nvPr/>
        </p:nvSpPr>
        <p:spPr bwMode="auto">
          <a:xfrm>
            <a:off x="872413" y="4360508"/>
            <a:ext cx="341313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Beaver</a:t>
            </a:r>
            <a:endParaRPr lang="en-US" altLang="en-US" sz="1800" b="1" dirty="0"/>
          </a:p>
        </p:txBody>
      </p:sp>
      <p:sp>
        <p:nvSpPr>
          <p:cNvPr id="2183" name="Rectangle 657"/>
          <p:cNvSpPr>
            <a:spLocks noChangeArrowheads="1"/>
          </p:cNvSpPr>
          <p:nvPr/>
        </p:nvSpPr>
        <p:spPr bwMode="auto">
          <a:xfrm>
            <a:off x="7715250" y="4818345"/>
            <a:ext cx="3063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Bucks</a:t>
            </a:r>
            <a:endParaRPr lang="en-US" altLang="en-US" sz="1800" b="1" dirty="0"/>
          </a:p>
        </p:txBody>
      </p:sp>
      <p:sp>
        <p:nvSpPr>
          <p:cNvPr id="2184" name="Rectangle 658"/>
          <p:cNvSpPr>
            <a:spLocks noChangeArrowheads="1"/>
          </p:cNvSpPr>
          <p:nvPr/>
        </p:nvSpPr>
        <p:spPr bwMode="auto">
          <a:xfrm>
            <a:off x="7985125" y="5507320"/>
            <a:ext cx="60166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Philadelphia</a:t>
            </a:r>
            <a:endParaRPr lang="en-US" altLang="en-US" sz="1800" b="1" dirty="0"/>
          </a:p>
        </p:txBody>
      </p:sp>
      <p:sp>
        <p:nvSpPr>
          <p:cNvPr id="2185" name="Rectangle 659"/>
          <p:cNvSpPr>
            <a:spLocks noChangeArrowheads="1"/>
          </p:cNvSpPr>
          <p:nvPr/>
        </p:nvSpPr>
        <p:spPr bwMode="auto">
          <a:xfrm>
            <a:off x="7977188" y="3503895"/>
            <a:ext cx="21113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Pike</a:t>
            </a:r>
            <a:endParaRPr lang="en-US" altLang="en-US" sz="1800" b="1" dirty="0"/>
          </a:p>
        </p:txBody>
      </p:sp>
      <p:sp>
        <p:nvSpPr>
          <p:cNvPr id="2186" name="Rectangle 671"/>
          <p:cNvSpPr>
            <a:spLocks noChangeArrowheads="1"/>
          </p:cNvSpPr>
          <p:nvPr/>
        </p:nvSpPr>
        <p:spPr bwMode="auto">
          <a:xfrm>
            <a:off x="7575550" y="5743857"/>
            <a:ext cx="4492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Delaware</a:t>
            </a:r>
            <a:endParaRPr lang="en-US" altLang="en-US" sz="1800" b="1" dirty="0"/>
          </a:p>
        </p:txBody>
      </p:sp>
      <p:sp>
        <p:nvSpPr>
          <p:cNvPr id="2187" name="Rectangle 672"/>
          <p:cNvSpPr>
            <a:spLocks noChangeArrowheads="1"/>
          </p:cNvSpPr>
          <p:nvPr/>
        </p:nvSpPr>
        <p:spPr bwMode="auto">
          <a:xfrm>
            <a:off x="842658" y="6677137"/>
            <a:ext cx="76419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b="1" dirty="0">
                <a:solidFill>
                  <a:srgbClr val="000000"/>
                </a:solidFill>
              </a:rPr>
              <a:t>Rev</a:t>
            </a:r>
            <a:r>
              <a:rPr lang="en-US" altLang="en-US" sz="800" dirty="0">
                <a:solidFill>
                  <a:srgbClr val="000000"/>
                </a:solidFill>
              </a:rPr>
              <a:t> 09/25/2017</a:t>
            </a:r>
            <a:endParaRPr lang="en-US" altLang="en-US" sz="1800" b="1" dirty="0"/>
          </a:p>
        </p:txBody>
      </p:sp>
      <p:sp>
        <p:nvSpPr>
          <p:cNvPr id="2188" name="TextBox 4"/>
          <p:cNvSpPr txBox="1">
            <a:spLocks noChangeArrowheads="1"/>
          </p:cNvSpPr>
          <p:nvPr/>
        </p:nvSpPr>
        <p:spPr bwMode="auto">
          <a:xfrm>
            <a:off x="2818350" y="1076961"/>
            <a:ext cx="55129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/>
              <a:t>Number of successful overdose reversals per county</a:t>
            </a:r>
            <a:r>
              <a:rPr lang="en-US" altLang="en-US" sz="1100" dirty="0"/>
              <a:t>  </a:t>
            </a:r>
          </a:p>
        </p:txBody>
      </p:sp>
      <p:cxnSp>
        <p:nvCxnSpPr>
          <p:cNvPr id="12" name="Straight Arrow Connector 11"/>
          <p:cNvCxnSpPr>
            <a:stCxn id="2184" idx="1"/>
          </p:cNvCxnSpPr>
          <p:nvPr/>
        </p:nvCxnSpPr>
        <p:spPr>
          <a:xfrm>
            <a:off x="7985125" y="5567645"/>
            <a:ext cx="203200" cy="152400"/>
          </a:xfrm>
          <a:prstGeom prst="straightConnector1">
            <a:avLst/>
          </a:prstGeom>
          <a:ln w="63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1" name="TextBox 12"/>
          <p:cNvSpPr txBox="1">
            <a:spLocks noChangeArrowheads="1"/>
          </p:cNvSpPr>
          <p:nvPr/>
        </p:nvSpPr>
        <p:spPr bwMode="auto">
          <a:xfrm>
            <a:off x="8032744" y="5656029"/>
            <a:ext cx="617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393</a:t>
            </a:r>
          </a:p>
        </p:txBody>
      </p:sp>
      <p:sp>
        <p:nvSpPr>
          <p:cNvPr id="2192" name="TextBox 17"/>
          <p:cNvSpPr txBox="1">
            <a:spLocks noChangeArrowheads="1"/>
          </p:cNvSpPr>
          <p:nvPr/>
        </p:nvSpPr>
        <p:spPr bwMode="auto">
          <a:xfrm>
            <a:off x="7412831" y="5497408"/>
            <a:ext cx="6373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FF0000"/>
                </a:solidFill>
              </a:rPr>
              <a:t>545</a:t>
            </a:r>
          </a:p>
        </p:txBody>
      </p:sp>
      <p:sp>
        <p:nvSpPr>
          <p:cNvPr id="2193" name="TextBox 18"/>
          <p:cNvSpPr txBox="1">
            <a:spLocks noChangeArrowheads="1"/>
          </p:cNvSpPr>
          <p:nvPr/>
        </p:nvSpPr>
        <p:spPr bwMode="auto">
          <a:xfrm>
            <a:off x="7846059" y="4909030"/>
            <a:ext cx="5484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194" name="TextBox 19"/>
          <p:cNvSpPr txBox="1">
            <a:spLocks noChangeArrowheads="1"/>
          </p:cNvSpPr>
          <p:nvPr/>
        </p:nvSpPr>
        <p:spPr bwMode="auto">
          <a:xfrm>
            <a:off x="7491324" y="5129594"/>
            <a:ext cx="5024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411</a:t>
            </a:r>
          </a:p>
        </p:txBody>
      </p:sp>
      <p:sp>
        <p:nvSpPr>
          <p:cNvPr id="2195" name="TextBox 21"/>
          <p:cNvSpPr txBox="1">
            <a:spLocks noChangeArrowheads="1"/>
          </p:cNvSpPr>
          <p:nvPr/>
        </p:nvSpPr>
        <p:spPr bwMode="auto">
          <a:xfrm>
            <a:off x="5540772" y="5550519"/>
            <a:ext cx="6131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520</a:t>
            </a:r>
          </a:p>
        </p:txBody>
      </p:sp>
      <p:sp>
        <p:nvSpPr>
          <p:cNvPr id="2196" name="TextBox 22"/>
          <p:cNvSpPr txBox="1">
            <a:spLocks noChangeArrowheads="1"/>
          </p:cNvSpPr>
          <p:nvPr/>
        </p:nvSpPr>
        <p:spPr bwMode="auto">
          <a:xfrm>
            <a:off x="6705600" y="3681695"/>
            <a:ext cx="455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197" name="TextBox 23"/>
          <p:cNvSpPr txBox="1">
            <a:spLocks noChangeArrowheads="1"/>
          </p:cNvSpPr>
          <p:nvPr/>
        </p:nvSpPr>
        <p:spPr bwMode="auto">
          <a:xfrm>
            <a:off x="7140891" y="3349753"/>
            <a:ext cx="4421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2198" name="TextBox 1"/>
          <p:cNvSpPr txBox="1">
            <a:spLocks noChangeArrowheads="1"/>
          </p:cNvSpPr>
          <p:nvPr/>
        </p:nvSpPr>
        <p:spPr bwMode="auto">
          <a:xfrm>
            <a:off x="1940426" y="4992790"/>
            <a:ext cx="496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3650" y="2965429"/>
            <a:ext cx="47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1344" y="5472593"/>
            <a:ext cx="535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187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8530" y="4902680"/>
            <a:ext cx="443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22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80944" y="5442422"/>
            <a:ext cx="565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184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330" y="4769789"/>
            <a:ext cx="525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888" y="4116446"/>
            <a:ext cx="46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23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562" y="5176524"/>
            <a:ext cx="590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81651" y="4799295"/>
            <a:ext cx="450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6600" y="5197762"/>
            <a:ext cx="503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0695" y="2520636"/>
            <a:ext cx="539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1694" y="3700229"/>
            <a:ext cx="18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99553" y="4552536"/>
            <a:ext cx="404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4562" y="3533423"/>
            <a:ext cx="53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98056" y="4761196"/>
            <a:ext cx="42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9122" y="5643845"/>
            <a:ext cx="474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4699" y="4122744"/>
            <a:ext cx="40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0845" y="4833704"/>
            <a:ext cx="53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4775" y="3829888"/>
            <a:ext cx="4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6216649" y="4480603"/>
            <a:ext cx="534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18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2584450" y="4514894"/>
            <a:ext cx="4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2050" y="1722791"/>
            <a:ext cx="3144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Municipal Police Reversals = </a:t>
            </a:r>
            <a:r>
              <a:rPr lang="en-US" sz="1400" b="1" dirty="0">
                <a:solidFill>
                  <a:srgbClr val="FF0000"/>
                </a:solidFill>
              </a:rPr>
              <a:t>3,878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5005835" y="2830783"/>
            <a:ext cx="53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79" name="TextBox 1"/>
          <p:cNvSpPr txBox="1">
            <a:spLocks noChangeArrowheads="1"/>
          </p:cNvSpPr>
          <p:nvPr/>
        </p:nvSpPr>
        <p:spPr bwMode="auto">
          <a:xfrm>
            <a:off x="4329113" y="5613961"/>
            <a:ext cx="4008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0000"/>
                </a:solidFill>
              </a:rPr>
              <a:t>57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5723317" y="1745098"/>
            <a:ext cx="3050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 State Police Reversals = </a:t>
            </a:r>
            <a:r>
              <a:rPr lang="en-US" sz="1400" b="1" dirty="0">
                <a:solidFill>
                  <a:srgbClr val="FF0000"/>
                </a:solidFill>
              </a:rPr>
              <a:t>110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3322067" y="1348168"/>
            <a:ext cx="4627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TOTAL POLICE REVERSALS = </a:t>
            </a:r>
            <a:r>
              <a:rPr lang="en-US" sz="2000" b="1" dirty="0">
                <a:solidFill>
                  <a:srgbClr val="FF0000"/>
                </a:solidFill>
              </a:rPr>
              <a:t>3,988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4272377" y="4087063"/>
            <a:ext cx="4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7487418" y="4367206"/>
            <a:ext cx="5666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106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5693369" y="4251607"/>
            <a:ext cx="4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169026" y="3867710"/>
            <a:ext cx="4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5315426" y="3990661"/>
            <a:ext cx="427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6618773" y="3212409"/>
            <a:ext cx="47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3001566" y="4797347"/>
            <a:ext cx="28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2021267" y="4369529"/>
            <a:ext cx="4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7476894" y="3959276"/>
            <a:ext cx="53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73354" y="4396613"/>
            <a:ext cx="45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2327276" y="2826235"/>
            <a:ext cx="18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5347018" y="4297649"/>
            <a:ext cx="427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4433138" y="3604348"/>
            <a:ext cx="53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4854616" y="4799295"/>
            <a:ext cx="427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2583656" y="5602360"/>
            <a:ext cx="28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7939087" y="3568059"/>
            <a:ext cx="473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3760427" y="5524779"/>
            <a:ext cx="59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5923217" y="3279126"/>
            <a:ext cx="59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4652124" y="4555767"/>
            <a:ext cx="52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213" name="TextBox 212"/>
          <p:cNvSpPr txBox="1"/>
          <p:nvPr/>
        </p:nvSpPr>
        <p:spPr>
          <a:xfrm>
            <a:off x="2230436" y="3122986"/>
            <a:ext cx="59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214" name="TextBox 213"/>
          <p:cNvSpPr txBox="1"/>
          <p:nvPr/>
        </p:nvSpPr>
        <p:spPr>
          <a:xfrm>
            <a:off x="1799846" y="5594632"/>
            <a:ext cx="18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3247231" y="2805906"/>
            <a:ext cx="18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3089081" y="3318779"/>
            <a:ext cx="184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895498" y="2788131"/>
            <a:ext cx="28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4368019" y="4594710"/>
            <a:ext cx="53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4174088" y="2955908"/>
            <a:ext cx="538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3332162" y="4013839"/>
            <a:ext cx="42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3830763" y="3369852"/>
            <a:ext cx="28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4000787" y="4708568"/>
            <a:ext cx="28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0055" y="6198186"/>
            <a:ext cx="4973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100" dirty="0"/>
              <a:t>Double asterisks </a:t>
            </a:r>
            <a:r>
              <a:rPr lang="en-US" altLang="en-US" sz="1100" dirty="0">
                <a:solidFill>
                  <a:srgbClr val="FF0000"/>
                </a:solidFill>
              </a:rPr>
              <a:t>**</a:t>
            </a:r>
            <a:r>
              <a:rPr lang="en-US" altLang="en-US" sz="1100" dirty="0"/>
              <a:t> signify counties that do not have municipal police departments and are only covered by the PA State Police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057380" y="2055175"/>
            <a:ext cx="5383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Estimated Population Covered = </a:t>
            </a:r>
            <a:r>
              <a:rPr lang="en-US" sz="1400" b="1" dirty="0">
                <a:solidFill>
                  <a:srgbClr val="FF0000"/>
                </a:solidFill>
              </a:rPr>
              <a:t>9,499 million (74%)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3331547" y="5599303"/>
            <a:ext cx="287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1174749" y="2987162"/>
            <a:ext cx="218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1070187" y="5682579"/>
            <a:ext cx="218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344371" y="1429639"/>
            <a:ext cx="315913" cy="22155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: Rounded Corners 229"/>
          <p:cNvSpPr/>
          <p:nvPr/>
        </p:nvSpPr>
        <p:spPr>
          <a:xfrm>
            <a:off x="344371" y="1135958"/>
            <a:ext cx="315913" cy="2215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: Rounded Corners 230"/>
          <p:cNvSpPr/>
          <p:nvPr/>
        </p:nvSpPr>
        <p:spPr>
          <a:xfrm>
            <a:off x="351293" y="1712641"/>
            <a:ext cx="315913" cy="22155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9254" y="1427233"/>
            <a:ext cx="155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Partial Coverage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731629" y="1126989"/>
            <a:ext cx="155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Full County Coverage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707816" y="1711430"/>
            <a:ext cx="1551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Preparing to launch</a:t>
            </a:r>
          </a:p>
        </p:txBody>
      </p:sp>
      <p:sp>
        <p:nvSpPr>
          <p:cNvPr id="441" name="Shape 102">
            <a:extLst>
              <a:ext uri="{FF2B5EF4-FFF2-40B4-BE49-F238E27FC236}">
                <a16:creationId xmlns:a16="http://schemas.microsoft.com/office/drawing/2014/main" id="{B3DD502A-D73D-46A3-81A8-C8BCE1ED27AA}"/>
              </a:ext>
            </a:extLst>
          </p:cNvPr>
          <p:cNvSpPr txBox="1"/>
          <p:nvPr/>
        </p:nvSpPr>
        <p:spPr>
          <a:xfrm>
            <a:off x="486189" y="314705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1800" b="1" dirty="0">
                <a:solidFill>
                  <a:schemeClr val="bg1"/>
                </a:solidFill>
                <a:latin typeface="Franklin Gothic Medium" pitchFamily="34" charset="0"/>
              </a:rPr>
              <a:t>Naloxone Reversals By Police Officers In Opioid Overdose Events </a:t>
            </a:r>
          </a:p>
        </p:txBody>
      </p:sp>
    </p:spTree>
    <p:extLst>
      <p:ext uri="{BB962C8B-B14F-4D97-AF65-F5344CB8AC3E}">
        <p14:creationId xmlns:p14="http://schemas.microsoft.com/office/powerpoint/2010/main" val="2621692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73696"/>
            <a:ext cx="6616700" cy="3687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7114" y="1205012"/>
            <a:ext cx="6814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b="1" dirty="0">
                <a:latin typeface="+mj-lt"/>
                <a:ea typeface="Verdana"/>
                <a:cs typeface="Verdana"/>
                <a:sym typeface="Verdana"/>
              </a:rPr>
              <a:t>Free trainings are available at </a:t>
            </a:r>
          </a:p>
          <a:p>
            <a:pPr lvl="0"/>
            <a:r>
              <a:rPr lang="en-US" sz="1800" b="1" dirty="0">
                <a:latin typeface="+mj-lt"/>
                <a:ea typeface="Verdana"/>
                <a:cs typeface="Verdana"/>
                <a:sym typeface="Verdana"/>
                <a:hlinkClick r:id="rId3"/>
              </a:rPr>
              <a:t>www.getnaloxonenow.org</a:t>
            </a:r>
            <a:r>
              <a:rPr lang="en-US" sz="1800" b="1" dirty="0">
                <a:latin typeface="+mj-lt"/>
                <a:ea typeface="Verdana"/>
                <a:cs typeface="Verdana"/>
                <a:sym typeface="Verdana"/>
              </a:rPr>
              <a:t> or </a:t>
            </a:r>
            <a:r>
              <a:rPr lang="en-US" sz="1800" b="1" dirty="0">
                <a:latin typeface="+mj-lt"/>
                <a:ea typeface="Verdana"/>
                <a:cs typeface="Verdana"/>
                <a:sym typeface="Verdana"/>
                <a:hlinkClick r:id="rId4"/>
              </a:rPr>
              <a:t>www.pavtn.net/act-139-training</a:t>
            </a:r>
            <a:r>
              <a:rPr lang="en-US" sz="1800" b="1" dirty="0">
                <a:latin typeface="+mj-lt"/>
                <a:ea typeface="Verdana"/>
                <a:cs typeface="Verdana"/>
                <a:sym typeface="Verdana"/>
              </a:rPr>
              <a:t> </a:t>
            </a:r>
          </a:p>
        </p:txBody>
      </p:sp>
      <p:sp>
        <p:nvSpPr>
          <p:cNvPr id="7" name="Shape 102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963077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5072333" y="2994848"/>
            <a:ext cx="4071667" cy="59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84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Focus on </a:t>
            </a:r>
          </a:p>
          <a:p>
            <a:pPr marL="584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‘warm hand off’ </a:t>
            </a:r>
          </a:p>
          <a:p>
            <a:pPr marL="584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to treatment</a:t>
            </a:r>
          </a:p>
          <a:p>
            <a:pPr marL="584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800" b="0" i="0" u="none" strike="noStrike" cap="none" dirty="0">
              <a:solidFill>
                <a:schemeClr val="dk1"/>
              </a:solidFill>
              <a:latin typeface="+mj-lt"/>
              <a:sym typeface="Verdana"/>
            </a:endParaRPr>
          </a:p>
          <a:p>
            <a:pPr marL="1263650" marR="0" lvl="2" indent="-2857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ourier New" panose="02070309020205020404" pitchFamily="49" charset="0"/>
              <a:buChar char="o"/>
            </a:pPr>
            <a:endParaRPr sz="800" b="0" i="0" u="none" strike="noStrike" cap="none" dirty="0">
              <a:solidFill>
                <a:schemeClr val="dk1"/>
              </a:solidFill>
              <a:latin typeface="+mj-lt"/>
              <a:sym typeface="Verdana"/>
            </a:endParaRPr>
          </a:p>
          <a:p>
            <a:pPr marL="1314450" marR="0" lvl="2" indent="-3365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4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121" name="Shape 121"/>
          <p:cNvSpPr/>
          <p:nvPr/>
        </p:nvSpPr>
        <p:spPr>
          <a:xfrm>
            <a:off x="210900" y="1045392"/>
            <a:ext cx="43230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142F4-84B3-46D2-831D-7E0DC284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8" y="2457469"/>
            <a:ext cx="5476210" cy="42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7421"/>
      </p:ext>
    </p:extLst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7"/>
          <p:cNvSpPr txBox="1"/>
          <p:nvPr/>
        </p:nvSpPr>
        <p:spPr>
          <a:xfrm>
            <a:off x="279399" y="1241271"/>
            <a:ext cx="4472692" cy="9924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4000" b="1" dirty="0"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993" y="3475270"/>
            <a:ext cx="7974407" cy="1152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ctr">
              <a:lnSpc>
                <a:spcPct val="120000"/>
              </a:lnSpc>
              <a:spcBef>
                <a:spcPts val="225"/>
              </a:spcBef>
              <a:buClr>
                <a:schemeClr val="dk1"/>
              </a:buClr>
              <a:buSzPct val="100000"/>
            </a:pPr>
            <a:r>
              <a:rPr lang="en-US" sz="2800" dirty="0"/>
              <a:t>Drug and Alcohol Treatment Services Hotline </a:t>
            </a:r>
          </a:p>
          <a:p>
            <a:pPr marL="447675" lvl="1" algn="ctr">
              <a:lnSpc>
                <a:spcPct val="120000"/>
              </a:lnSpc>
              <a:spcBef>
                <a:spcPts val="225"/>
              </a:spcBef>
              <a:buClr>
                <a:schemeClr val="dk1"/>
              </a:buClr>
              <a:buSzPct val="100000"/>
            </a:pPr>
            <a:r>
              <a:rPr lang="en-US" sz="2800" b="1" dirty="0">
                <a:solidFill>
                  <a:srgbClr val="FF0000"/>
                </a:solidFill>
              </a:rPr>
              <a:t>1-800-662-4357 (HELP)</a:t>
            </a:r>
          </a:p>
        </p:txBody>
      </p:sp>
      <p:sp>
        <p:nvSpPr>
          <p:cNvPr id="8" name="Shape 79"/>
          <p:cNvSpPr txBox="1"/>
          <p:nvPr/>
        </p:nvSpPr>
        <p:spPr>
          <a:xfrm>
            <a:off x="518584" y="1102784"/>
            <a:ext cx="6000750" cy="27697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Clr>
                <a:schemeClr val="lt1"/>
              </a:buClr>
              <a:buSzPct val="25000"/>
            </a:pPr>
            <a:r>
              <a:rPr lang="en-US" sz="15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7" name="Shape 119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3145784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064000" y="2394663"/>
            <a:ext cx="4892000" cy="594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1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3020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+mj-lt"/>
                <a:sym typeface="Verdana"/>
              </a:rPr>
              <a:t>Treatment with an emphasis on medication-assisted treatment</a:t>
            </a:r>
          </a:p>
          <a:p>
            <a:pPr marL="584200" marR="0" lvl="1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800" b="0" i="0" u="none" strike="noStrike" cap="none" dirty="0">
              <a:solidFill>
                <a:schemeClr val="dk1"/>
              </a:solidFill>
              <a:latin typeface="+mj-lt"/>
              <a:sym typeface="Verdana"/>
            </a:endParaRPr>
          </a:p>
          <a:p>
            <a:pPr marL="1314450" marR="0" lvl="2" indent="-33655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45 new Centers of Excellence will open statewide</a:t>
            </a:r>
            <a:endParaRPr sz="800" b="0" i="0" u="none" strike="noStrike" cap="none" dirty="0">
              <a:solidFill>
                <a:schemeClr val="dk1"/>
              </a:solidFill>
              <a:latin typeface="+mj-lt"/>
              <a:sym typeface="Verdana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121" name="Shape 121"/>
          <p:cNvSpPr/>
          <p:nvPr/>
        </p:nvSpPr>
        <p:spPr>
          <a:xfrm>
            <a:off x="4633000" y="1198363"/>
            <a:ext cx="43230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6" y="1719458"/>
            <a:ext cx="4272891" cy="2136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6" y="4163712"/>
            <a:ext cx="4557158" cy="227857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/>
          <p:nvPr/>
        </p:nvSpPr>
        <p:spPr>
          <a:xfrm>
            <a:off x="326867" y="1063451"/>
            <a:ext cx="43230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867" y="2791485"/>
            <a:ext cx="85893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Secured 21</a:t>
            </a:r>
            <a:r>
              <a:rPr lang="en-US" sz="3600" baseline="30000" dirty="0"/>
              <a:t>st</a:t>
            </a:r>
            <a:r>
              <a:rPr lang="en-US" sz="3600" dirty="0"/>
              <a:t> Century Cures Grant</a:t>
            </a:r>
          </a:p>
          <a:p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A $26.5 Million Federal Grant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hape 119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1450300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/>
          <p:nvPr/>
        </p:nvSpPr>
        <p:spPr>
          <a:xfrm>
            <a:off x="355185" y="988500"/>
            <a:ext cx="4323000" cy="132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Commonwealth’s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2785" y="2311800"/>
            <a:ext cx="858936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Pa Coordinated Medication Assisted Treatment (Pac/Mat)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Provide clinically appropriate treatment services to 6,000 individuals who are uninsured or underinsured. 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Expand treatment capacity for Medication Assisted Treatment for OUD. 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Expand treatment capacity for underserved populations by targeted workforce development and cultural competency training.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hape 119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</p:spTree>
    <p:extLst>
      <p:ext uri="{BB962C8B-B14F-4D97-AF65-F5344CB8AC3E}">
        <p14:creationId xmlns:p14="http://schemas.microsoft.com/office/powerpoint/2010/main" val="1581524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9"/>
          <p:cNvSpPr txBox="1"/>
          <p:nvPr/>
        </p:nvSpPr>
        <p:spPr>
          <a:xfrm>
            <a:off x="526872" y="19759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Pac/MAT </a:t>
            </a:r>
            <a:endParaRPr lang="en-US" sz="3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81" y="1055717"/>
            <a:ext cx="847898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+mj-lt"/>
              </a:rPr>
              <a:t>Pa Coordinated Medication Assisted Treatment</a:t>
            </a:r>
          </a:p>
          <a:p>
            <a:endParaRPr lang="en-US" sz="1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Hub &amp; Spoke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the Hub would be an addiction specialist physician-lead team.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Hub would network with primary care physicians in rural and underserved areas of the state who would serve as the Spokes.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primary care physicians would provide the direct patient care including the MAT prescription.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All patients would also receive therapy services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Coordinate with SCAs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1787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9"/>
          <p:cNvSpPr txBox="1"/>
          <p:nvPr/>
        </p:nvSpPr>
        <p:spPr>
          <a:xfrm>
            <a:off x="526872" y="19759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Pac/MAT </a:t>
            </a:r>
            <a:endParaRPr lang="en-US" sz="3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81" y="1211658"/>
            <a:ext cx="8478982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latin typeface="+mj-lt"/>
              </a:rPr>
              <a:t>The Hub would provide all the following services: </a:t>
            </a:r>
          </a:p>
          <a:p>
            <a:endParaRPr lang="en-US" sz="1000" dirty="0">
              <a:latin typeface="+mj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Policies and procedures for primary care physicians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As consulting physicians on new patients,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As consulting physicians for complex patients,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Clinical education,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Technical support,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Case management,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Outcomes and quality measurements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Provide referral and coordinate care with pain medicine and mental health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As necessary, direct treatment for patients through an office visit and/or telemedicine.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100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438731" y="1144688"/>
            <a:ext cx="8001000" cy="73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+mn-lt"/>
                <a:ea typeface="Verdana"/>
                <a:cs typeface="Verdana"/>
                <a:sym typeface="Verdana"/>
              </a:rPr>
              <a:t>Drug overdose deaths* involving opioids, by type of opioid — United States, 2000–2015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54" y="2059031"/>
            <a:ext cx="6130549" cy="4069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3647" y="2474752"/>
            <a:ext cx="156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Any Opioid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34653" y="4660701"/>
            <a:ext cx="1409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Other Synthetic opioids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14279" y="4260591"/>
            <a:ext cx="1560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Heroin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43041" y="3173708"/>
            <a:ext cx="1560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Commonly prescribed opioids</a:t>
            </a:r>
          </a:p>
        </p:txBody>
      </p:sp>
      <p:sp>
        <p:nvSpPr>
          <p:cNvPr id="4" name="Left Arrow 3"/>
          <p:cNvSpPr/>
          <p:nvPr/>
        </p:nvSpPr>
        <p:spPr>
          <a:xfrm>
            <a:off x="6843139" y="2573420"/>
            <a:ext cx="629174" cy="1538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7182804" y="4340536"/>
            <a:ext cx="629174" cy="1538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6945904" y="4694553"/>
            <a:ext cx="629174" cy="1538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7276175" y="3989977"/>
            <a:ext cx="392275" cy="15043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9"/>
          <p:cNvSpPr txBox="1"/>
          <p:nvPr/>
        </p:nvSpPr>
        <p:spPr>
          <a:xfrm>
            <a:off x="526872" y="19759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Pac/MAT </a:t>
            </a:r>
            <a:endParaRPr lang="en-US" sz="3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881" y="1188721"/>
            <a:ext cx="847898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+mj-lt"/>
              </a:rPr>
              <a:t>Financing </a:t>
            </a:r>
          </a:p>
          <a:p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Is flexible</a:t>
            </a:r>
          </a:p>
          <a:p>
            <a:endParaRPr lang="en-US" sz="1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Primary care providers would be paid fee-for-service for each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Addiction specialty hub could be paid a risk adjusted capitated per patient per month fee for all patients in the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Addiction specialty hub would be paid a fee for service for direct patient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Savings in increased patient outcomes and reduction on inpatient rehab.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523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871337" y="1158256"/>
            <a:ext cx="1454219" cy="98497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Drug and Alcohol counselor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88116" y="2684949"/>
            <a:ext cx="1522505" cy="8174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932" y="2677926"/>
            <a:ext cx="1522505" cy="8174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" name="Text Box 44"/>
          <p:cNvSpPr txBox="1"/>
          <p:nvPr/>
        </p:nvSpPr>
        <p:spPr>
          <a:xfrm>
            <a:off x="203361" y="2703637"/>
            <a:ext cx="1522505" cy="667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Community Psychiatrist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737" y="4088091"/>
            <a:ext cx="1522505" cy="8174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7" name="Text Box 46"/>
          <p:cNvSpPr txBox="1"/>
          <p:nvPr/>
        </p:nvSpPr>
        <p:spPr>
          <a:xfrm>
            <a:off x="245737" y="4267158"/>
            <a:ext cx="1522505" cy="6679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Family Physician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9" y="5582885"/>
            <a:ext cx="1522505" cy="8174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9" name="Text Box 48"/>
          <p:cNvSpPr txBox="1"/>
          <p:nvPr/>
        </p:nvSpPr>
        <p:spPr>
          <a:xfrm>
            <a:off x="2522075" y="5629283"/>
            <a:ext cx="1522505" cy="713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Primary Care Physician  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51"/>
          <p:cNvSpPr txBox="1"/>
          <p:nvPr/>
        </p:nvSpPr>
        <p:spPr>
          <a:xfrm>
            <a:off x="4774706" y="2726478"/>
            <a:ext cx="1522505" cy="713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Primary Care Physician  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54"/>
          <p:cNvSpPr txBox="1"/>
          <p:nvPr/>
        </p:nvSpPr>
        <p:spPr>
          <a:xfrm>
            <a:off x="2534972" y="1444204"/>
            <a:ext cx="1522505" cy="713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Primary Care Physician  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372065" y="3254150"/>
            <a:ext cx="1814013" cy="120964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Addiction Medicine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Specialist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1465" y="1184526"/>
            <a:ext cx="1545853" cy="10110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Drug and Alcohol counselor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04271" y="5582885"/>
            <a:ext cx="1432660" cy="98491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Drug and Alcohol counselor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9" name="Left-Right Arrow 18"/>
          <p:cNvSpPr/>
          <p:nvPr/>
        </p:nvSpPr>
        <p:spPr>
          <a:xfrm rot="5400000">
            <a:off x="2949797" y="4926949"/>
            <a:ext cx="635839" cy="173089"/>
          </a:xfrm>
          <a:prstGeom prst="leftRightArrow">
            <a:avLst>
              <a:gd name="adj1" fmla="val 50000"/>
              <a:gd name="adj2" fmla="val 72581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2868917">
            <a:off x="1859827" y="3012803"/>
            <a:ext cx="501097" cy="161713"/>
          </a:xfrm>
          <a:prstGeom prst="leftRightArrow">
            <a:avLst>
              <a:gd name="adj1" fmla="val 50000"/>
              <a:gd name="adj2" fmla="val 72581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8164273">
            <a:off x="4212247" y="3022159"/>
            <a:ext cx="462753" cy="168143"/>
          </a:xfrm>
          <a:prstGeom prst="leftRightArrow">
            <a:avLst>
              <a:gd name="adj1" fmla="val 50000"/>
              <a:gd name="adj2" fmla="val 72581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Left-Right Arrow 21"/>
          <p:cNvSpPr/>
          <p:nvPr/>
        </p:nvSpPr>
        <p:spPr>
          <a:xfrm rot="19082001">
            <a:off x="1824504" y="4362442"/>
            <a:ext cx="478394" cy="128636"/>
          </a:xfrm>
          <a:prstGeom prst="leftRightArrow">
            <a:avLst>
              <a:gd name="adj1" fmla="val 50000"/>
              <a:gd name="adj2" fmla="val 72581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281475" y="5921426"/>
            <a:ext cx="325815" cy="12888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4316772" y="1638965"/>
            <a:ext cx="325815" cy="128886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10800000">
            <a:off x="4281475" y="4033695"/>
            <a:ext cx="753447" cy="146071"/>
          </a:xfrm>
          <a:prstGeom prst="leftRightArrow">
            <a:avLst>
              <a:gd name="adj1" fmla="val 50000"/>
              <a:gd name="adj2" fmla="val 72581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172035" y="3727284"/>
            <a:ext cx="1415258" cy="644431"/>
          </a:xfrm>
          <a:prstGeom prst="roundRect">
            <a:avLst>
              <a:gd name="adj" fmla="val 16667"/>
            </a:avLst>
          </a:prstGeom>
          <a:solidFill>
            <a:srgbClr val="D59B8B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Pain Management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72035" y="4579291"/>
            <a:ext cx="1415258" cy="644431"/>
          </a:xfrm>
          <a:prstGeom prst="roundRect">
            <a:avLst>
              <a:gd name="adj" fmla="val 16667"/>
            </a:avLst>
          </a:prstGeom>
          <a:solidFill>
            <a:srgbClr val="E6E47C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Mental Health </a:t>
            </a:r>
            <a:endParaRPr lang="en-US" sz="1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Up Arrow 33"/>
          <p:cNvSpPr/>
          <p:nvPr/>
        </p:nvSpPr>
        <p:spPr>
          <a:xfrm>
            <a:off x="878057" y="2253320"/>
            <a:ext cx="142544" cy="300735"/>
          </a:xfrm>
          <a:prstGeom prst="upArrow">
            <a:avLst/>
          </a:prstGeom>
          <a:solidFill>
            <a:schemeClr val="bg2">
              <a:lumMod val="75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822258" y="5546367"/>
            <a:ext cx="1454219" cy="98497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25" tIns="91425" rIns="91425" bIns="91425" anchor="ctr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Drug and Alcohol counselor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36" name="Right Arrow 35"/>
          <p:cNvSpPr/>
          <p:nvPr/>
        </p:nvSpPr>
        <p:spPr>
          <a:xfrm rot="5400000">
            <a:off x="814263" y="5141521"/>
            <a:ext cx="325815" cy="12888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7" name="Left-Right Arrow 36"/>
          <p:cNvSpPr/>
          <p:nvPr/>
        </p:nvSpPr>
        <p:spPr>
          <a:xfrm rot="5400000">
            <a:off x="2954698" y="2598404"/>
            <a:ext cx="635839" cy="173089"/>
          </a:xfrm>
          <a:prstGeom prst="leftRightArrow">
            <a:avLst>
              <a:gd name="adj1" fmla="val 50000"/>
              <a:gd name="adj2" fmla="val 72581"/>
            </a:avLst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6200000">
            <a:off x="5426169" y="2322687"/>
            <a:ext cx="325815" cy="128886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9" name="Left-Right Arrow 38"/>
          <p:cNvSpPr/>
          <p:nvPr/>
        </p:nvSpPr>
        <p:spPr>
          <a:xfrm rot="12271345">
            <a:off x="4167712" y="4626444"/>
            <a:ext cx="753447" cy="146071"/>
          </a:xfrm>
          <a:prstGeom prst="leftRightArrow">
            <a:avLst>
              <a:gd name="adj1" fmla="val 50000"/>
              <a:gd name="adj2" fmla="val 72581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Shape 119"/>
          <p:cNvSpPr txBox="1"/>
          <p:nvPr/>
        </p:nvSpPr>
        <p:spPr>
          <a:xfrm>
            <a:off x="526872" y="19759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3200" b="1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Pac/MAT</a:t>
            </a:r>
            <a:endParaRPr lang="en-US" sz="32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Text Box 51">
            <a:extLst>
              <a:ext uri="{FF2B5EF4-FFF2-40B4-BE49-F238E27FC236}">
                <a16:creationId xmlns:a16="http://schemas.microsoft.com/office/drawing/2014/main" id="{096C869F-7621-49A7-A20F-F01B0C1421D6}"/>
              </a:ext>
            </a:extLst>
          </p:cNvPr>
          <p:cNvSpPr txBox="1"/>
          <p:nvPr/>
        </p:nvSpPr>
        <p:spPr>
          <a:xfrm>
            <a:off x="2419919" y="1586464"/>
            <a:ext cx="1522505" cy="713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Primary Care Physician  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54">
            <a:extLst>
              <a:ext uri="{FF2B5EF4-FFF2-40B4-BE49-F238E27FC236}">
                <a16:creationId xmlns:a16="http://schemas.microsoft.com/office/drawing/2014/main" id="{7B6EF264-6257-4E9F-A6A1-B4045784D82B}"/>
              </a:ext>
            </a:extLst>
          </p:cNvPr>
          <p:cNvSpPr txBox="1"/>
          <p:nvPr/>
        </p:nvSpPr>
        <p:spPr>
          <a:xfrm>
            <a:off x="2607191" y="1210059"/>
            <a:ext cx="1522505" cy="713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Primary Care Physician  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F999DF5-FC5D-401A-9C73-FA4B313A1BE3}"/>
              </a:ext>
            </a:extLst>
          </p:cNvPr>
          <p:cNvSpPr/>
          <p:nvPr/>
        </p:nvSpPr>
        <p:spPr>
          <a:xfrm>
            <a:off x="2492138" y="1323702"/>
            <a:ext cx="1522505" cy="817425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5" tIns="91425" rIns="91425" bIns="91425" anchor="ctr" anchorCtr="0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8" name="Text Box 51">
            <a:extLst>
              <a:ext uri="{FF2B5EF4-FFF2-40B4-BE49-F238E27FC236}">
                <a16:creationId xmlns:a16="http://schemas.microsoft.com/office/drawing/2014/main" id="{6D082D2A-22D3-4FA2-B103-147C55489CEE}"/>
              </a:ext>
            </a:extLst>
          </p:cNvPr>
          <p:cNvSpPr txBox="1"/>
          <p:nvPr/>
        </p:nvSpPr>
        <p:spPr>
          <a:xfrm>
            <a:off x="2492138" y="1376810"/>
            <a:ext cx="1522505" cy="7131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Primary Care Physician   </a:t>
            </a:r>
            <a:endParaRPr lang="en-U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019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584200" y="177800"/>
            <a:ext cx="79248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31800" y="2023925"/>
            <a:ext cx="8229600" cy="426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4800" dirty="0"/>
              <a:t>Questions? </a:t>
            </a:r>
          </a:p>
          <a:p>
            <a:pPr lvl="0" algn="ctr" rtl="0">
              <a:spcBef>
                <a:spcPts val="0"/>
              </a:spcBef>
              <a:buNone/>
            </a:pPr>
            <a:endParaRPr lang="en-US" sz="4800" dirty="0"/>
          </a:p>
          <a:p>
            <a:pPr lvl="0" algn="ctr" rtl="0">
              <a:spcBef>
                <a:spcPts val="0"/>
              </a:spcBef>
              <a:buNone/>
            </a:pPr>
            <a:r>
              <a:rPr lang="en-US" sz="4800" dirty="0"/>
              <a:t>@PhysGenLevine</a:t>
            </a: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7" y="1352754"/>
            <a:ext cx="6157990" cy="4746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42077" y="1648283"/>
            <a:ext cx="280192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U.S. National Rate </a:t>
            </a:r>
          </a:p>
          <a:p>
            <a:endParaRPr lang="en-US" sz="2400" dirty="0"/>
          </a:p>
          <a:p>
            <a:r>
              <a:rPr lang="en-US" sz="2400" b="1" u="sng" dirty="0"/>
              <a:t>16.3 Deaths per 100,000</a:t>
            </a:r>
          </a:p>
          <a:p>
            <a:endParaRPr lang="en-US" sz="2400" b="1" u="sng" dirty="0"/>
          </a:p>
          <a:p>
            <a:endParaRPr lang="en-US" sz="2400" b="1" u="sng" dirty="0"/>
          </a:p>
          <a:p>
            <a:r>
              <a:rPr lang="en-US" sz="2400" dirty="0"/>
              <a:t>Pennsylvania 2016 Rate</a:t>
            </a:r>
          </a:p>
          <a:p>
            <a:endParaRPr lang="en-US" sz="2400" dirty="0"/>
          </a:p>
          <a:p>
            <a:r>
              <a:rPr lang="en-US" sz="2400" b="1" u="sng" dirty="0"/>
              <a:t>36.54 Deaths per 100,000</a:t>
            </a:r>
          </a:p>
        </p:txBody>
      </p:sp>
      <p:sp>
        <p:nvSpPr>
          <p:cNvPr id="5" name="Down Arrow 4"/>
          <p:cNvSpPr/>
          <p:nvPr/>
        </p:nvSpPr>
        <p:spPr>
          <a:xfrm>
            <a:off x="4672668" y="2365696"/>
            <a:ext cx="285227" cy="7633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78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r="1787"/>
          <a:stretch/>
        </p:blipFill>
        <p:spPr>
          <a:xfrm>
            <a:off x="85287" y="1253982"/>
            <a:ext cx="6164512" cy="4735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9799" y="1280758"/>
            <a:ext cx="27892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endParaRPr lang="en-US" sz="2400" dirty="0"/>
          </a:p>
          <a:p>
            <a:r>
              <a:rPr lang="en-US" sz="2400" dirty="0"/>
              <a:t>      Rate </a:t>
            </a:r>
            <a:r>
              <a:rPr lang="en-US" sz="2400" b="1" u="sng" dirty="0"/>
              <a:t>Greater</a:t>
            </a:r>
            <a:r>
              <a:rPr lang="en-US" sz="2400" dirty="0"/>
              <a:t> than </a:t>
            </a:r>
            <a:r>
              <a:rPr lang="en-US" sz="2400" b="1" dirty="0"/>
              <a:t>20 Deaths per 100,000</a:t>
            </a:r>
          </a:p>
          <a:p>
            <a:endParaRPr lang="en-US" sz="2400" b="1" dirty="0"/>
          </a:p>
          <a:p>
            <a:r>
              <a:rPr lang="en-US" sz="2400" b="1" dirty="0"/>
              <a:t>        </a:t>
            </a:r>
          </a:p>
          <a:p>
            <a:r>
              <a:rPr lang="en-US" sz="2400" b="1" dirty="0"/>
              <a:t>      </a:t>
            </a:r>
            <a:r>
              <a:rPr lang="en-US" sz="2400" dirty="0"/>
              <a:t>Counties with Fewer than 20 total deaths</a:t>
            </a:r>
            <a:endParaRPr lang="en-US" sz="2400" b="1" dirty="0"/>
          </a:p>
          <a:p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6354869" y="1965603"/>
            <a:ext cx="436227" cy="35233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5311332" y="3045130"/>
            <a:ext cx="822121" cy="352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52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66144" y="3782727"/>
            <a:ext cx="436227" cy="35233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6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FDBF4-0D14-468A-9459-7F4036F27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17" y="1140805"/>
            <a:ext cx="6442377" cy="4605269"/>
          </a:xfrm>
          <a:prstGeom prst="rect">
            <a:avLst/>
          </a:prstGeom>
        </p:spPr>
      </p:pic>
      <p:sp>
        <p:nvSpPr>
          <p:cNvPr id="62" name="Shape 62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4" name="Left Arrow 3"/>
          <p:cNvSpPr/>
          <p:nvPr/>
        </p:nvSpPr>
        <p:spPr>
          <a:xfrm>
            <a:off x="6519924" y="4345283"/>
            <a:ext cx="1138739" cy="377203"/>
          </a:xfrm>
          <a:prstGeom prst="leftArrow">
            <a:avLst/>
          </a:prstGeom>
          <a:solidFill>
            <a:srgbClr val="527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58779" y="2406291"/>
            <a:ext cx="16465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Rate in urban county of Philadelphia is 59.4 per 100,000</a:t>
            </a:r>
          </a:p>
        </p:txBody>
      </p:sp>
      <p:sp>
        <p:nvSpPr>
          <p:cNvPr id="6" name="Up Arrow 5"/>
          <p:cNvSpPr/>
          <p:nvPr/>
        </p:nvSpPr>
        <p:spPr>
          <a:xfrm>
            <a:off x="3216639" y="4777309"/>
            <a:ext cx="387380" cy="1106252"/>
          </a:xfrm>
          <a:prstGeom prst="upArrow">
            <a:avLst/>
          </a:prstGeom>
          <a:solidFill>
            <a:srgbClr val="527A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93952" y="5375729"/>
            <a:ext cx="2229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Rate in rural Fulton county is 74.1 per 100,000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4CE5A-9E51-4057-BA33-0F183644F38B}"/>
              </a:ext>
            </a:extLst>
          </p:cNvPr>
          <p:cNvSpPr txBox="1"/>
          <p:nvPr/>
        </p:nvSpPr>
        <p:spPr>
          <a:xfrm>
            <a:off x="0" y="6520829"/>
            <a:ext cx="587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DEA Intelligence Report, Analysis of Drug-Related Overdose Deaths in Pennsylvania 2016</a:t>
            </a:r>
          </a:p>
        </p:txBody>
      </p:sp>
    </p:spTree>
    <p:extLst>
      <p:ext uri="{BB962C8B-B14F-4D97-AF65-F5344CB8AC3E}">
        <p14:creationId xmlns:p14="http://schemas.microsoft.com/office/powerpoint/2010/main" val="416286739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2"/>
          <p:cNvSpPr txBox="1"/>
          <p:nvPr/>
        </p:nvSpPr>
        <p:spPr>
          <a:xfrm>
            <a:off x="533400" y="304800"/>
            <a:ext cx="80010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60847" y="640913"/>
            <a:ext cx="3238241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18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In PA white males in the 30-39 age range were the most at risk demographic group for opioid overdose.  </a:t>
            </a:r>
          </a:p>
          <a:p>
            <a:pPr marL="114300" lvl="0">
              <a:buClr>
                <a:srgbClr val="000000"/>
              </a:buClr>
              <a:buSzPct val="100000"/>
            </a:pPr>
            <a:endParaRPr lang="en-US" sz="2400" dirty="0"/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r>
              <a:rPr lang="en-US" sz="2400" dirty="0"/>
              <a:t>Overdoses reported in all age groups including those over 90 years of age.</a:t>
            </a:r>
          </a:p>
          <a:p>
            <a:pPr marL="457200" lvl="0" indent="-342900">
              <a:buClr>
                <a:srgbClr val="000000"/>
              </a:buClr>
              <a:buSzPct val="100000"/>
              <a:buChar char="•"/>
            </a:pPr>
            <a:endParaRPr lang="en-US" sz="1800" dirty="0"/>
          </a:p>
          <a:p>
            <a:pPr marL="114300" lvl="0">
              <a:buClr>
                <a:srgbClr val="000000"/>
              </a:buClr>
              <a:buSzPct val="100000"/>
            </a:pPr>
            <a:endParaRPr lang="en-US" sz="1800" dirty="0"/>
          </a:p>
          <a:p>
            <a:pPr marL="114300" lvl="0">
              <a:buClr>
                <a:srgbClr val="000000"/>
              </a:buClr>
              <a:buSzPct val="100000"/>
            </a:pP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C598C9-351F-4A0C-B1DB-DB4F7A8DC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071425"/>
            <a:ext cx="5254447" cy="55734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AC0341-0E49-4116-B775-BEB2B805F438}"/>
              </a:ext>
            </a:extLst>
          </p:cNvPr>
          <p:cNvSpPr txBox="1"/>
          <p:nvPr/>
        </p:nvSpPr>
        <p:spPr>
          <a:xfrm>
            <a:off x="0" y="6595239"/>
            <a:ext cx="58758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DEA Intelligence Report, Analysis of Drug-Related Overdose Deaths in Pennsylvania 2015</a:t>
            </a:r>
          </a:p>
        </p:txBody>
      </p:sp>
    </p:spTree>
    <p:extLst>
      <p:ext uri="{BB962C8B-B14F-4D97-AF65-F5344CB8AC3E}">
        <p14:creationId xmlns:p14="http://schemas.microsoft.com/office/powerpoint/2010/main" val="6097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5"/>
          <p:cNvSpPr txBox="1"/>
          <p:nvPr/>
        </p:nvSpPr>
        <p:spPr>
          <a:xfrm>
            <a:off x="533400" y="304800"/>
            <a:ext cx="800100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Verdana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Heroin and Prescription Opioid Overdose Crisis</a:t>
            </a:r>
          </a:p>
        </p:txBody>
      </p:sp>
      <p:sp>
        <p:nvSpPr>
          <p:cNvPr id="3" name="Shape 44"/>
          <p:cNvSpPr txBox="1">
            <a:spLocks/>
          </p:cNvSpPr>
          <p:nvPr/>
        </p:nvSpPr>
        <p:spPr>
          <a:xfrm>
            <a:off x="190499" y="877332"/>
            <a:ext cx="8848997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03200">
              <a:spcBef>
                <a:spcPts val="640"/>
              </a:spcBef>
              <a:buClr>
                <a:schemeClr val="dk1"/>
              </a:buClr>
              <a:buSzPct val="25000"/>
              <a:buFont typeface="Verdana"/>
              <a:buNone/>
            </a:pPr>
            <a:endParaRPr lang="en-US"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8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Addiction is a chronic relapsing brain disease</a:t>
            </a:r>
          </a:p>
          <a:p>
            <a:pPr marL="203200">
              <a:spcBef>
                <a:spcPts val="640"/>
              </a:spcBef>
              <a:buClr>
                <a:schemeClr val="dk1"/>
              </a:buClr>
              <a:buSzPct val="100000"/>
            </a:pPr>
            <a:endParaRPr lang="en-US"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Three stage circuit change- Dopamine Pathways </a:t>
            </a:r>
          </a:p>
          <a:p>
            <a:pPr marL="546100" lvl="3" indent="-342900">
              <a:spcBef>
                <a:spcPts val="64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Reward</a:t>
            </a:r>
          </a:p>
          <a:p>
            <a:pPr marL="546100" lvl="3" indent="-342900">
              <a:spcBef>
                <a:spcPts val="64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Stress response</a:t>
            </a:r>
          </a:p>
          <a:p>
            <a:pPr marL="546100" lvl="3" indent="-342900">
              <a:spcBef>
                <a:spcPts val="640"/>
              </a:spcBef>
              <a:buClr>
                <a:schemeClr val="dk1"/>
              </a:buClr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Decision making</a:t>
            </a:r>
          </a:p>
          <a:p>
            <a:pPr marL="203200" lvl="3">
              <a:spcBef>
                <a:spcPts val="640"/>
              </a:spcBef>
              <a:buClr>
                <a:schemeClr val="dk1"/>
              </a:buClr>
              <a:buSzPct val="100000"/>
            </a:pPr>
            <a:endParaRPr lang="en-US"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88950" lvl="3" indent="-285750">
              <a:spcBef>
                <a:spcPts val="6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Brain changes can persist long after substance use ends</a:t>
            </a:r>
          </a:p>
          <a:p>
            <a:pPr marL="488950" lvl="3" indent="-285750">
              <a:spcBef>
                <a:spcPts val="6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88950" lvl="3" indent="-285750">
              <a:spcBef>
                <a:spcPts val="64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Adolescent brain at increase risk</a:t>
            </a:r>
          </a:p>
          <a:p>
            <a:pPr marL="203200">
              <a:spcBef>
                <a:spcPts val="640"/>
              </a:spcBef>
              <a:buClr>
                <a:schemeClr val="dk1"/>
              </a:buClr>
              <a:buSzPct val="25000"/>
              <a:buFont typeface="Verdana"/>
              <a:buNone/>
            </a:pPr>
            <a:endParaRPr lang="en-US"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640"/>
              </a:spcBef>
            </a:pPr>
            <a:endParaRPr lang="en-US"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indent="-139700">
              <a:spcBef>
                <a:spcPts val="640"/>
              </a:spcBef>
              <a:buClr>
                <a:schemeClr val="dk1"/>
              </a:buClr>
              <a:buSzPct val="100000"/>
              <a:buFont typeface="Verdana"/>
              <a:buNone/>
            </a:pPr>
            <a:endParaRPr lang="en-US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640"/>
              </a:spcBef>
              <a:buClr>
                <a:schemeClr val="dk1"/>
              </a:buClr>
              <a:buSzPct val="25000"/>
              <a:buFont typeface="Verdana"/>
              <a:buNone/>
            </a:pPr>
            <a:endParaRPr lang="en-US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68963159"/>
      </p:ext>
    </p:extLst>
  </p:cSld>
  <p:clrMapOvr>
    <a:masterClrMapping/>
  </p:clrMapOvr>
</p:sld>
</file>

<file path=ppt/theme/theme1.xml><?xml version="1.0" encoding="utf-8"?>
<a:theme xmlns:a="http://schemas.openxmlformats.org/drawingml/2006/main" name="DOH_Master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06a5e43-ae57-4088-b6bd-ad0d184b1ed5">PADOH-1071438646-370</_dlc_DocId>
    <_dlc_DocIdUrl xmlns="906a5e43-ae57-4088-b6bd-ad0d184b1ed5">
      <Url>https://pagov.sharepoint.com/sites/DOH-Intranet/TS/SecOff/_layouts/15/DocIdRedir.aspx?ID=PADOH-1071438646-370</Url>
      <Description>PADOH-1071438646-370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D621CB01F8149A4593CB731E00295" ma:contentTypeVersion="23" ma:contentTypeDescription="Create a new document." ma:contentTypeScope="" ma:versionID="24ad24f6911fba20d0a55404f07ce8b3">
  <xsd:schema xmlns:xsd="http://www.w3.org/2001/XMLSchema" xmlns:xs="http://www.w3.org/2001/XMLSchema" xmlns:p="http://schemas.microsoft.com/office/2006/metadata/properties" xmlns:ns2="906a5e43-ae57-4088-b6bd-ad0d184b1ed5" xmlns:ns3="bf5446ee-d714-4774-9bfe-8639be6c776d" targetNamespace="http://schemas.microsoft.com/office/2006/metadata/properties" ma:root="true" ma:fieldsID="a151f031cbc5382e178e941c89728326" ns2:_="" ns3:_="">
    <xsd:import namespace="906a5e43-ae57-4088-b6bd-ad0d184b1ed5"/>
    <xsd:import namespace="bf5446ee-d714-4774-9bfe-8639be6c77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a5e43-ae57-4088-b6bd-ad0d184b1ed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446ee-d714-4774-9bfe-8639be6c77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16BF7-BD1D-44F2-A59C-E99AAE3D6458}">
  <ds:schemaRefs>
    <ds:schemaRef ds:uri="bf5446ee-d714-4774-9bfe-8639be6c776d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06a5e43-ae57-4088-b6bd-ad0d184b1e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174DF60-B54B-4773-BD47-8EB76E4FFE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6a5e43-ae57-4088-b6bd-ad0d184b1ed5"/>
    <ds:schemaRef ds:uri="bf5446ee-d714-4774-9bfe-8639be6c77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DE5884-79CA-4A46-A1FC-6B4999692E8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5A675BB-C48A-44FE-AA6A-52921B81F1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3394</TotalTime>
  <Words>1795</Words>
  <Application>Microsoft Office PowerPoint</Application>
  <PresentationFormat>On-screen Show (4:3)</PresentationFormat>
  <Paragraphs>515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AvantGarde Bk BT</vt:lpstr>
      <vt:lpstr>Calibri</vt:lpstr>
      <vt:lpstr>Courier New</vt:lpstr>
      <vt:lpstr>Franklin Gothic Medium</vt:lpstr>
      <vt:lpstr>Times New Roman</vt:lpstr>
      <vt:lpstr>Verdana</vt:lpstr>
      <vt:lpstr>DOH_Master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Surgeon General’s Report</vt:lpstr>
      <vt:lpstr>PowerPoint Presentation</vt:lpstr>
      <vt:lpstr>Heroin and Prescription Opioid Overdose Crisis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with Medical Schools</vt:lpstr>
      <vt:lpstr>Work with Medical Schools</vt:lpstr>
      <vt:lpstr>Work with Medical Schools</vt:lpstr>
      <vt:lpstr>Continuing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Boateng, Sarah</dc:creator>
  <cp:lastModifiedBy>Byrnes, Carolyn</cp:lastModifiedBy>
  <cp:revision>181</cp:revision>
  <cp:lastPrinted>2017-08-01T11:41:30Z</cp:lastPrinted>
  <dcterms:modified xsi:type="dcterms:W3CDTF">2017-10-05T14:17:04Z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0x01010057ED621CB01F8149A4593CB731E00295</vt:lpwstr>
  </property>
  <property fmtid="{D5CDD505-2E9C-101B-9397-08002B2CF9AE}" pid="3" name="_dlc_DocIdItemGuid">
    <vt:lpwstr>d0f20019-50e5-4caf-bef6-adcd93f39594</vt:lpwstr>
  </property>
  <property fmtid="{D5CDD505-2E9C-101B-9397-08002B2CF9AE}" pid="4" name="_docset_NoMedatataSyncRequired">
    <vt:lpwstr>False</vt:lpwstr>
  </property>
</Properties>
</file>